
<file path=[Content_Types].xml><?xml version="1.0" encoding="utf-8"?>
<Types xmlns="http://schemas.openxmlformats.org/package/2006/content-types">
  <Default Extension="png" ContentType="image/png"/>
  <Default Extension="svg" ContentType="image/svg+xml"/>
  <Default Extension="web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870" r:id="rId1"/>
  </p:sldMasterIdLst>
  <p:notesMasterIdLst>
    <p:notesMasterId r:id="rId22"/>
  </p:notesMasterIdLst>
  <p:handoutMasterIdLst>
    <p:handoutMasterId r:id="rId23"/>
  </p:handoutMasterIdLst>
  <p:sldIdLst>
    <p:sldId id="260" r:id="rId2"/>
    <p:sldId id="257" r:id="rId3"/>
    <p:sldId id="259" r:id="rId4"/>
    <p:sldId id="258" r:id="rId5"/>
    <p:sldId id="331" r:id="rId6"/>
    <p:sldId id="263" r:id="rId7"/>
    <p:sldId id="266" r:id="rId8"/>
    <p:sldId id="267" r:id="rId9"/>
    <p:sldId id="330" r:id="rId10"/>
    <p:sldId id="269" r:id="rId11"/>
    <p:sldId id="273" r:id="rId12"/>
    <p:sldId id="310" r:id="rId13"/>
    <p:sldId id="274" r:id="rId14"/>
    <p:sldId id="313" r:id="rId15"/>
    <p:sldId id="332" r:id="rId16"/>
    <p:sldId id="275" r:id="rId17"/>
    <p:sldId id="333" r:id="rId18"/>
    <p:sldId id="329" r:id="rId19"/>
    <p:sldId id="276" r:id="rId20"/>
    <p:sldId id="328"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MU Serif" panose="020B0604020202020204" charset="0"/>
      <p:regular r:id="rId28"/>
      <p:bold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DFEB1CA-93F1-4B26-B242-C626A3DBBEB3}">
          <p14:sldIdLst>
            <p14:sldId id="260"/>
            <p14:sldId id="257"/>
            <p14:sldId id="259"/>
            <p14:sldId id="258"/>
            <p14:sldId id="331"/>
            <p14:sldId id="263"/>
            <p14:sldId id="266"/>
            <p14:sldId id="267"/>
            <p14:sldId id="330"/>
            <p14:sldId id="269"/>
            <p14:sldId id="273"/>
            <p14:sldId id="310"/>
            <p14:sldId id="274"/>
            <p14:sldId id="313"/>
            <p14:sldId id="332"/>
            <p14:sldId id="275"/>
            <p14:sldId id="333"/>
            <p14:sldId id="329"/>
            <p14:sldId id="276"/>
            <p14:sldId id="328"/>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pos="384" userDrawn="1">
          <p15:clr>
            <a:srgbClr val="A4A3A4"/>
          </p15:clr>
        </p15:guide>
        <p15:guide id="4" pos="7296" userDrawn="1">
          <p15:clr>
            <a:srgbClr val="A4A3A4"/>
          </p15:clr>
        </p15:guide>
        <p15:guide id="5" orient="horz" pos="456" userDrawn="1">
          <p15:clr>
            <a:srgbClr val="A4A3A4"/>
          </p15:clr>
        </p15:guide>
        <p15:guide id="6" orient="horz" pos="3864" userDrawn="1">
          <p15:clr>
            <a:srgbClr val="A4A3A4"/>
          </p15:clr>
        </p15:guide>
        <p15:guide id="7" orient="horz" pos="1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DEF"/>
    <a:srgbClr val="548235"/>
    <a:srgbClr val="2E75B6"/>
    <a:srgbClr val="DAE3F3"/>
    <a:srgbClr val="00A9A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94280" autoAdjust="0"/>
  </p:normalViewPr>
  <p:slideViewPr>
    <p:cSldViewPr snapToGrid="0">
      <p:cViewPr varScale="1">
        <p:scale>
          <a:sx n="70" d="100"/>
          <a:sy n="70" d="100"/>
        </p:scale>
        <p:origin x="408" y="60"/>
      </p:cViewPr>
      <p:guideLst>
        <p:guide orient="horz" pos="2184"/>
        <p:guide pos="3840"/>
        <p:guide pos="384"/>
        <p:guide pos="7296"/>
        <p:guide orient="horz" pos="456"/>
        <p:guide orient="horz" pos="3864"/>
        <p:guide orient="horz" pos="14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2" d="100"/>
          <a:sy n="52" d="100"/>
        </p:scale>
        <p:origin x="28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48333E-7F33-4424-893D-728209858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00BED10-8FBF-4B62-B31C-E9556DAB6A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244654-F599-4FE3-9111-CC1388B07B88}" type="datetimeFigureOut">
              <a:rPr lang="en-US" smtClean="0"/>
              <a:t>6/13/2023</a:t>
            </a:fld>
            <a:endParaRPr lang="en-US" dirty="0"/>
          </a:p>
        </p:txBody>
      </p:sp>
      <p:sp>
        <p:nvSpPr>
          <p:cNvPr id="4" name="Footer Placeholder 3">
            <a:extLst>
              <a:ext uri="{FF2B5EF4-FFF2-40B4-BE49-F238E27FC236}">
                <a16:creationId xmlns:a16="http://schemas.microsoft.com/office/drawing/2014/main" id="{7F726EC3-519E-42FA-A574-949562CCEA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AC1CD2-F7F4-4E5C-A2BF-D68400C4FC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8D4BAD-B50C-4976-9B0B-A0BA1C67BDB3}" type="slidenum">
              <a:rPr lang="en-US" smtClean="0"/>
              <a:t>‹#›</a:t>
            </a:fld>
            <a:endParaRPr lang="en-US" dirty="0"/>
          </a:p>
        </p:txBody>
      </p:sp>
    </p:spTree>
    <p:extLst>
      <p:ext uri="{BB962C8B-B14F-4D97-AF65-F5344CB8AC3E}">
        <p14:creationId xmlns:p14="http://schemas.microsoft.com/office/powerpoint/2010/main" val="1310602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E7D7A-2775-4800-8F62-F5B8944856FE}" type="datetimeFigureOut">
              <a:rPr lang="en-US" smtClean="0"/>
              <a:t>6/13/2023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27F51-3D71-469C-B8DF-AC94A17006DF}" type="slidenum">
              <a:rPr lang="en-US" smtClean="0"/>
              <a:t>‹#›</a:t>
            </a:fld>
            <a:endParaRPr lang="en-US" dirty="0"/>
          </a:p>
        </p:txBody>
      </p:sp>
    </p:spTree>
    <p:extLst>
      <p:ext uri="{BB962C8B-B14F-4D97-AF65-F5344CB8AC3E}">
        <p14:creationId xmlns:p14="http://schemas.microsoft.com/office/powerpoint/2010/main" val="1596206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1</a:t>
            </a:fld>
            <a:endParaRPr lang="en-US" dirty="0"/>
          </a:p>
        </p:txBody>
      </p:sp>
    </p:spTree>
    <p:extLst>
      <p:ext uri="{BB962C8B-B14F-4D97-AF65-F5344CB8AC3E}">
        <p14:creationId xmlns:p14="http://schemas.microsoft.com/office/powerpoint/2010/main" val="261413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1827F51-3D71-469C-B8DF-AC94A17006DF}" type="slidenum">
              <a:rPr lang="en-US" smtClean="0"/>
              <a:t>13</a:t>
            </a:fld>
            <a:endParaRPr lang="en-US" dirty="0"/>
          </a:p>
        </p:txBody>
      </p:sp>
    </p:spTree>
    <p:extLst>
      <p:ext uri="{BB962C8B-B14F-4D97-AF65-F5344CB8AC3E}">
        <p14:creationId xmlns:p14="http://schemas.microsoft.com/office/powerpoint/2010/main" val="290911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2</a:t>
            </a:fld>
            <a:endParaRPr lang="en-US" dirty="0"/>
          </a:p>
        </p:txBody>
      </p:sp>
    </p:spTree>
    <p:extLst>
      <p:ext uri="{BB962C8B-B14F-4D97-AF65-F5344CB8AC3E}">
        <p14:creationId xmlns:p14="http://schemas.microsoft.com/office/powerpoint/2010/main" val="307105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3</a:t>
            </a:fld>
            <a:endParaRPr lang="en-US" dirty="0"/>
          </a:p>
        </p:txBody>
      </p:sp>
    </p:spTree>
    <p:extLst>
      <p:ext uri="{BB962C8B-B14F-4D97-AF65-F5344CB8AC3E}">
        <p14:creationId xmlns:p14="http://schemas.microsoft.com/office/powerpoint/2010/main" val="503232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4</a:t>
            </a:fld>
            <a:endParaRPr lang="en-US" dirty="0"/>
          </a:p>
        </p:txBody>
      </p:sp>
    </p:spTree>
    <p:extLst>
      <p:ext uri="{BB962C8B-B14F-4D97-AF65-F5344CB8AC3E}">
        <p14:creationId xmlns:p14="http://schemas.microsoft.com/office/powerpoint/2010/main" val="302243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5</a:t>
            </a:fld>
            <a:endParaRPr lang="en-US" dirty="0"/>
          </a:p>
        </p:txBody>
      </p:sp>
    </p:spTree>
    <p:extLst>
      <p:ext uri="{BB962C8B-B14F-4D97-AF65-F5344CB8AC3E}">
        <p14:creationId xmlns:p14="http://schemas.microsoft.com/office/powerpoint/2010/main" val="1662123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6</a:t>
            </a:fld>
            <a:endParaRPr lang="en-US" dirty="0"/>
          </a:p>
        </p:txBody>
      </p:sp>
    </p:spTree>
    <p:extLst>
      <p:ext uri="{BB962C8B-B14F-4D97-AF65-F5344CB8AC3E}">
        <p14:creationId xmlns:p14="http://schemas.microsoft.com/office/powerpoint/2010/main" val="2959127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7</a:t>
            </a:fld>
            <a:endParaRPr lang="en-US" dirty="0"/>
          </a:p>
        </p:txBody>
      </p:sp>
    </p:spTree>
    <p:extLst>
      <p:ext uri="{BB962C8B-B14F-4D97-AF65-F5344CB8AC3E}">
        <p14:creationId xmlns:p14="http://schemas.microsoft.com/office/powerpoint/2010/main" val="181192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8</a:t>
            </a:fld>
            <a:endParaRPr lang="en-US" dirty="0"/>
          </a:p>
        </p:txBody>
      </p:sp>
    </p:spTree>
    <p:extLst>
      <p:ext uri="{BB962C8B-B14F-4D97-AF65-F5344CB8AC3E}">
        <p14:creationId xmlns:p14="http://schemas.microsoft.com/office/powerpoint/2010/main" val="256174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9</a:t>
            </a:fld>
            <a:endParaRPr lang="en-US" dirty="0"/>
          </a:p>
        </p:txBody>
      </p:sp>
    </p:spTree>
    <p:extLst>
      <p:ext uri="{BB962C8B-B14F-4D97-AF65-F5344CB8AC3E}">
        <p14:creationId xmlns:p14="http://schemas.microsoft.com/office/powerpoint/2010/main" val="107237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9381-3F75-4B4E-80F0-302E4A3E26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C32F81-1DAD-4163-9D8D-203C24851F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F749590A-A789-43AF-984C-16DCBF02F1CE}"/>
              </a:ext>
            </a:extLst>
          </p:cNvPr>
          <p:cNvSpPr>
            <a:spLocks noGrp="1"/>
          </p:cNvSpPr>
          <p:nvPr>
            <p:ph type="ftr" sz="quarter" idx="10"/>
          </p:nvPr>
        </p:nvSpPr>
        <p:spPr>
          <a:xfrm>
            <a:off x="0" y="6562825"/>
            <a:ext cx="5854890" cy="274320"/>
          </a:xfrm>
        </p:spPr>
        <p:txBody>
          <a:bodyPr/>
          <a:lstStyle>
            <a:lvl1pPr algn="l">
              <a:defRPr/>
            </a:lvl1pPr>
          </a:lstStyle>
          <a:p>
            <a:pPr algn="ctr"/>
            <a:r>
              <a:rPr lang="en-US" dirty="0"/>
              <a:t>Bankruptcy Prediction: Mining the Polish Bankruptcy Data</a:t>
            </a:r>
          </a:p>
        </p:txBody>
      </p:sp>
      <p:sp>
        <p:nvSpPr>
          <p:cNvPr id="5" name="Slide Number Placeholder 4">
            <a:extLst>
              <a:ext uri="{FF2B5EF4-FFF2-40B4-BE49-F238E27FC236}">
                <a16:creationId xmlns:a16="http://schemas.microsoft.com/office/drawing/2014/main" id="{2CF26FF0-CE2D-4D07-B71C-4C5B98D071B8}"/>
              </a:ext>
            </a:extLst>
          </p:cNvPr>
          <p:cNvSpPr>
            <a:spLocks noGrp="1"/>
          </p:cNvSpPr>
          <p:nvPr>
            <p:ph type="sldNum" sz="quarter" idx="11"/>
          </p:nvPr>
        </p:nvSpPr>
        <p:spPr>
          <a:xfrm>
            <a:off x="10668000" y="6562825"/>
            <a:ext cx="1524000" cy="274320"/>
          </a:xfrm>
        </p:spPr>
        <p:txBody>
          <a:bodyPr/>
          <a:lstStyle>
            <a:lvl1pPr algn="ctr">
              <a:defRPr b="1"/>
            </a:lvl1pPr>
          </a:lstStyle>
          <a:p>
            <a:fld id="{E8562E48-ACC9-4670-96C1-5C78BC47E019}" type="slidenum">
              <a:rPr lang="en-US" smtClean="0"/>
              <a:pPr/>
              <a:t>‹#›</a:t>
            </a:fld>
            <a:endParaRPr lang="en-US" dirty="0"/>
          </a:p>
        </p:txBody>
      </p:sp>
    </p:spTree>
    <p:extLst>
      <p:ext uri="{BB962C8B-B14F-4D97-AF65-F5344CB8AC3E}">
        <p14:creationId xmlns:p14="http://schemas.microsoft.com/office/powerpoint/2010/main" val="1205328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146412"/>
            <a:ext cx="10972798" cy="5030551"/>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232013"/>
            <a:ext cx="11072517" cy="682387"/>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F9589447-306E-41C2-AEBC-465B9C830B2A}"/>
              </a:ext>
            </a:extLst>
          </p:cNvPr>
          <p:cNvSpPr>
            <a:spLocks noGrp="1"/>
          </p:cNvSpPr>
          <p:nvPr>
            <p:ph type="ftr" sz="quarter" idx="10"/>
          </p:nvPr>
        </p:nvSpPr>
        <p:spPr>
          <a:xfrm>
            <a:off x="0" y="6573458"/>
            <a:ext cx="6091084" cy="274320"/>
          </a:xfrm>
        </p:spPr>
        <p:txBody>
          <a:bodyPr/>
          <a:lstStyle/>
          <a:p>
            <a:r>
              <a:rPr lang="en-US" dirty="0"/>
              <a:t>Bankruptcy Prediction: Mining the Polish Bankruptcy Data</a:t>
            </a:r>
          </a:p>
        </p:txBody>
      </p:sp>
      <p:sp>
        <p:nvSpPr>
          <p:cNvPr id="4" name="Slide Number Placeholder 3">
            <a:extLst>
              <a:ext uri="{FF2B5EF4-FFF2-40B4-BE49-F238E27FC236}">
                <a16:creationId xmlns:a16="http://schemas.microsoft.com/office/drawing/2014/main" id="{EC38E391-B6E7-44DE-ABFA-71CF6AB69146}"/>
              </a:ext>
            </a:extLst>
          </p:cNvPr>
          <p:cNvSpPr>
            <a:spLocks noGrp="1"/>
          </p:cNvSpPr>
          <p:nvPr>
            <p:ph type="sldNum" sz="quarter" idx="11"/>
          </p:nvPr>
        </p:nvSpPr>
        <p:spPr>
          <a:xfrm>
            <a:off x="6091084" y="6573458"/>
            <a:ext cx="6100916" cy="274320"/>
          </a:xfrm>
        </p:spPr>
        <p:txBody>
          <a:bodyPr/>
          <a:lstStyle>
            <a:lvl1pPr marL="0" indent="4967288" algn="l">
              <a:defRPr/>
            </a:lvl1pPr>
          </a:lstStyle>
          <a:p>
            <a:fld id="{E8562E48-ACC9-4670-96C1-5C78BC47E019}" type="slidenum">
              <a:rPr lang="en-US" smtClean="0"/>
              <a:pPr/>
              <a:t>‹#›</a:t>
            </a:fld>
            <a:endParaRPr lang="en-US" dirty="0"/>
          </a:p>
        </p:txBody>
      </p:sp>
    </p:spTree>
    <p:extLst>
      <p:ext uri="{BB962C8B-B14F-4D97-AF65-F5344CB8AC3E}">
        <p14:creationId xmlns:p14="http://schemas.microsoft.com/office/powerpoint/2010/main" val="289886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siness Understan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graphicFrame>
        <p:nvGraphicFramePr>
          <p:cNvPr id="4" name="Table 3">
            <a:extLst>
              <a:ext uri="{FF2B5EF4-FFF2-40B4-BE49-F238E27FC236}">
                <a16:creationId xmlns:a16="http://schemas.microsoft.com/office/drawing/2014/main" id="{E585C91A-4BC8-4BAF-928E-46BF451EF676}"/>
              </a:ext>
            </a:extLst>
          </p:cNvPr>
          <p:cNvGraphicFramePr>
            <a:graphicFrameLocks noGrp="1"/>
          </p:cNvGraphicFramePr>
          <p:nvPr userDrawn="1">
            <p:extLst>
              <p:ext uri="{D42A27DB-BD31-4B8C-83A1-F6EECF244321}">
                <p14:modId xmlns:p14="http://schemas.microsoft.com/office/powerpoint/2010/main" val="1918867581"/>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spTree>
    <p:extLst>
      <p:ext uri="{BB962C8B-B14F-4D97-AF65-F5344CB8AC3E}">
        <p14:creationId xmlns:p14="http://schemas.microsoft.com/office/powerpoint/2010/main" val="2342974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 Understan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8" name="Table 7">
            <a:extLst>
              <a:ext uri="{FF2B5EF4-FFF2-40B4-BE49-F238E27FC236}">
                <a16:creationId xmlns:a16="http://schemas.microsoft.com/office/drawing/2014/main" id="{FA9AE73D-B855-4739-914C-FE6564E5AA39}"/>
              </a:ext>
            </a:extLst>
          </p:cNvPr>
          <p:cNvGraphicFramePr>
            <a:graphicFrameLocks noGrp="1"/>
          </p:cNvGraphicFramePr>
          <p:nvPr userDrawn="1">
            <p:extLst>
              <p:ext uri="{D42A27DB-BD31-4B8C-83A1-F6EECF244321}">
                <p14:modId xmlns:p14="http://schemas.microsoft.com/office/powerpoint/2010/main" val="1034048918"/>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648291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 Prepara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9" name="Table 8">
            <a:extLst>
              <a:ext uri="{FF2B5EF4-FFF2-40B4-BE49-F238E27FC236}">
                <a16:creationId xmlns:a16="http://schemas.microsoft.com/office/drawing/2014/main" id="{9ADBB971-C033-4170-A5CE-BCB7D4FB4395}"/>
              </a:ext>
            </a:extLst>
          </p:cNvPr>
          <p:cNvGraphicFramePr>
            <a:graphicFrameLocks noGrp="1"/>
          </p:cNvGraphicFramePr>
          <p:nvPr userDrawn="1">
            <p:extLst>
              <p:ext uri="{D42A27DB-BD31-4B8C-83A1-F6EECF244321}">
                <p14:modId xmlns:p14="http://schemas.microsoft.com/office/powerpoint/2010/main" val="2800728598"/>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2036342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el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8" name="Table 7">
            <a:extLst>
              <a:ext uri="{FF2B5EF4-FFF2-40B4-BE49-F238E27FC236}">
                <a16:creationId xmlns:a16="http://schemas.microsoft.com/office/drawing/2014/main" id="{D7493E3F-52EE-4C03-8275-D51169DD9CCA}"/>
              </a:ext>
            </a:extLst>
          </p:cNvPr>
          <p:cNvGraphicFramePr>
            <a:graphicFrameLocks noGrp="1"/>
          </p:cNvGraphicFramePr>
          <p:nvPr userDrawn="1">
            <p:extLst>
              <p:ext uri="{D42A27DB-BD31-4B8C-83A1-F6EECF244321}">
                <p14:modId xmlns:p14="http://schemas.microsoft.com/office/powerpoint/2010/main" val="3435047973"/>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2536323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aluation Analysi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8" name="Table 7">
            <a:extLst>
              <a:ext uri="{FF2B5EF4-FFF2-40B4-BE49-F238E27FC236}">
                <a16:creationId xmlns:a16="http://schemas.microsoft.com/office/drawing/2014/main" id="{3E531259-63A9-49B1-918F-65667C7994F3}"/>
              </a:ext>
            </a:extLst>
          </p:cNvPr>
          <p:cNvGraphicFramePr>
            <a:graphicFrameLocks noGrp="1"/>
          </p:cNvGraphicFramePr>
          <p:nvPr userDrawn="1">
            <p:extLst>
              <p:ext uri="{D42A27DB-BD31-4B8C-83A1-F6EECF244321}">
                <p14:modId xmlns:p14="http://schemas.microsoft.com/office/powerpoint/2010/main" val="1257798126"/>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218004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sualiza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8" name="Table 7">
            <a:extLst>
              <a:ext uri="{FF2B5EF4-FFF2-40B4-BE49-F238E27FC236}">
                <a16:creationId xmlns:a16="http://schemas.microsoft.com/office/drawing/2014/main" id="{F0E5F28C-0BA2-4995-8157-4C6DF60586B9}"/>
              </a:ext>
            </a:extLst>
          </p:cNvPr>
          <p:cNvGraphicFramePr>
            <a:graphicFrameLocks noGrp="1"/>
          </p:cNvGraphicFramePr>
          <p:nvPr userDrawn="1">
            <p:extLst>
              <p:ext uri="{D42A27DB-BD31-4B8C-83A1-F6EECF244321}">
                <p14:modId xmlns:p14="http://schemas.microsoft.com/office/powerpoint/2010/main" val="3913208486"/>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1418699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F37E28-5526-4989-8402-4D8EBDEAF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77E8790-D487-4FC2-AE09-AFD3DCC1A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4FC595F6-C594-4494-8374-4E27FA5DDA76}"/>
              </a:ext>
            </a:extLst>
          </p:cNvPr>
          <p:cNvSpPr>
            <a:spLocks noGrp="1"/>
          </p:cNvSpPr>
          <p:nvPr>
            <p:ph type="ftr" sz="quarter" idx="3"/>
          </p:nvPr>
        </p:nvSpPr>
        <p:spPr>
          <a:xfrm>
            <a:off x="0" y="6562825"/>
            <a:ext cx="6091084" cy="274320"/>
          </a:xfrm>
          <a:prstGeom prst="rect">
            <a:avLst/>
          </a:prstGeom>
          <a:solidFill>
            <a:schemeClr val="accent1">
              <a:lumMod val="40000"/>
              <a:lumOff val="60000"/>
            </a:schemeClr>
          </a:solidFill>
        </p:spPr>
        <p:txBody>
          <a:bodyPr vert="horz" lIns="91440" tIns="45720" rIns="91440" bIns="45720" rtlCol="0" anchor="ctr"/>
          <a:lstStyle>
            <a:lvl1pPr algn="ctr">
              <a:defRPr sz="1200" b="1">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stStyle>
          <a:p>
            <a:r>
              <a:rPr lang="en-US" dirty="0"/>
              <a:t>Bankruptcy Prediction: Mining the Polish Bankruptcy Data</a:t>
            </a:r>
          </a:p>
        </p:txBody>
      </p:sp>
      <p:sp>
        <p:nvSpPr>
          <p:cNvPr id="8" name="Slide Number Placeholder 7">
            <a:extLst>
              <a:ext uri="{FF2B5EF4-FFF2-40B4-BE49-F238E27FC236}">
                <a16:creationId xmlns:a16="http://schemas.microsoft.com/office/drawing/2014/main" id="{7F962CE9-F5E4-4ED3-A179-7E165D7E3C58}"/>
              </a:ext>
            </a:extLst>
          </p:cNvPr>
          <p:cNvSpPr>
            <a:spLocks noGrp="1"/>
          </p:cNvSpPr>
          <p:nvPr>
            <p:ph type="sldNum" sz="quarter" idx="4"/>
          </p:nvPr>
        </p:nvSpPr>
        <p:spPr>
          <a:xfrm>
            <a:off x="6091084" y="6562825"/>
            <a:ext cx="6100916" cy="274320"/>
          </a:xfrm>
          <a:prstGeom prst="rect">
            <a:avLst/>
          </a:prstGeom>
          <a:solidFill>
            <a:schemeClr val="accent1">
              <a:lumMod val="40000"/>
              <a:lumOff val="60000"/>
            </a:schemeClr>
          </a:solidFill>
        </p:spPr>
        <p:txBody>
          <a:bodyPr vert="horz" lIns="91440" tIns="45720" rIns="91440" bIns="45720" rtlCol="0" anchor="ctr"/>
          <a:lstStyle>
            <a:lvl1pPr algn="r">
              <a:defRPr sz="1200" b="1">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stStyle>
          <a:p>
            <a:pPr algn="ctr"/>
            <a:fld id="{E8562E48-ACC9-4670-96C1-5C78BC47E019}" type="slidenum">
              <a:rPr lang="en-US" smtClean="0"/>
              <a:pPr algn="ctr"/>
              <a:t>‹#›</a:t>
            </a:fld>
            <a:endParaRPr lang="en-US" dirty="0"/>
          </a:p>
        </p:txBody>
      </p:sp>
    </p:spTree>
    <p:extLst>
      <p:ext uri="{BB962C8B-B14F-4D97-AF65-F5344CB8AC3E}">
        <p14:creationId xmlns:p14="http://schemas.microsoft.com/office/powerpoint/2010/main" val="388414228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80" r:id="rId3"/>
    <p:sldLayoutId id="2147483881" r:id="rId4"/>
    <p:sldLayoutId id="2147483882" r:id="rId5"/>
    <p:sldLayoutId id="2147483883" r:id="rId6"/>
    <p:sldLayoutId id="2147483884" r:id="rId7"/>
    <p:sldLayoutId id="2147483885" r:id="rId8"/>
  </p:sldLayoutIdLst>
  <p:hf hdr="0" dt="0"/>
  <p:txStyles>
    <p:titleStyle>
      <a:lvl1pPr algn="l" defTabSz="914400" rtl="0" eaLnBrk="1" latinLnBrk="0" hangingPunct="1">
        <a:lnSpc>
          <a:spcPct val="90000"/>
        </a:lnSpc>
        <a:spcBef>
          <a:spcPct val="0"/>
        </a:spcBef>
        <a:buNone/>
        <a:defRPr sz="4400" b="1"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VaibhavGhorpade1999/" TargetMode="External"/><Relationship Id="rId4" Type="http://schemas.openxmlformats.org/officeDocument/2006/relationships/hyperlink" Target="https://www.linkedin.com/in/vaibhav-ghorpade-74347715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1.sv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ideo" Target="https://www.youtube.com/embed/67fSwIjYJ-E"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phase-trans.msm.cam.ac.uk/"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A9A6"/>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829550" cy="5267326"/>
          </a:xfrm>
          <a:prstGeom prst="rect">
            <a:avLst/>
          </a:prstGeom>
        </p:spPr>
      </p:pic>
      <p:sp>
        <p:nvSpPr>
          <p:cNvPr id="6" name="Rectangle 5"/>
          <p:cNvSpPr/>
          <p:nvPr/>
        </p:nvSpPr>
        <p:spPr>
          <a:xfrm>
            <a:off x="0" y="5267326"/>
            <a:ext cx="12192000" cy="1774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itle 6">
            <a:extLst>
              <a:ext uri="{FF2B5EF4-FFF2-40B4-BE49-F238E27FC236}">
                <a16:creationId xmlns:a16="http://schemas.microsoft.com/office/drawing/2014/main" id="{FD3C87D0-7D65-4965-833B-CD8D2E995E00}"/>
              </a:ext>
            </a:extLst>
          </p:cNvPr>
          <p:cNvSpPr>
            <a:spLocks noGrp="1"/>
          </p:cNvSpPr>
          <p:nvPr>
            <p:ph type="ctrTitle"/>
          </p:nvPr>
        </p:nvSpPr>
        <p:spPr>
          <a:xfrm>
            <a:off x="7829550" y="0"/>
            <a:ext cx="4362450" cy="5267326"/>
          </a:xfrm>
        </p:spPr>
        <p:txBody>
          <a:bodyPr>
            <a:noAutofit/>
          </a:bodyPr>
          <a:lstStyle/>
          <a:p>
            <a:pPr algn="l"/>
            <a:r>
              <a:rPr lang="en-US" sz="4000" dirty="0" smtClean="0"/>
              <a:t>Ultimate Tensile Strength (UTS) </a:t>
            </a:r>
            <a:r>
              <a:rPr lang="en-US" sz="4000" dirty="0" smtClean="0">
                <a:solidFill>
                  <a:schemeClr val="bg1"/>
                </a:solidFill>
              </a:rPr>
              <a:t>Prediction of Austenitic steel using Machine Learning</a:t>
            </a:r>
            <a:r>
              <a:rPr lang="en-US" sz="4000" dirty="0" smtClean="0"/>
              <a:t/>
            </a:r>
            <a:br>
              <a:rPr lang="en-US" sz="4000" dirty="0" smtClean="0"/>
            </a:br>
            <a:endParaRPr lang="en-US" sz="4000" dirty="0"/>
          </a:p>
        </p:txBody>
      </p:sp>
      <p:sp>
        <p:nvSpPr>
          <p:cNvPr id="15" name="Subtitle 7">
            <a:extLst>
              <a:ext uri="{FF2B5EF4-FFF2-40B4-BE49-F238E27FC236}">
                <a16:creationId xmlns:a16="http://schemas.microsoft.com/office/drawing/2014/main" id="{0C3A0F2A-05BF-410E-B900-6B755E74100B}"/>
              </a:ext>
            </a:extLst>
          </p:cNvPr>
          <p:cNvSpPr txBox="1">
            <a:spLocks/>
          </p:cNvSpPr>
          <p:nvPr/>
        </p:nvSpPr>
        <p:spPr>
          <a:xfrm>
            <a:off x="209550" y="5267325"/>
            <a:ext cx="6238875" cy="17742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endParaRPr lang="en-US" sz="1800" b="1" dirty="0" smtClean="0">
              <a:solidFill>
                <a:schemeClr val="bg1"/>
              </a:solidFill>
            </a:endParaRPr>
          </a:p>
          <a:p>
            <a:pPr algn="l">
              <a:lnSpc>
                <a:spcPct val="100000"/>
              </a:lnSpc>
              <a:spcBef>
                <a:spcPts val="0"/>
              </a:spcBef>
            </a:pPr>
            <a:r>
              <a:rPr lang="en-US" sz="2800" b="1" dirty="0" smtClean="0">
                <a:latin typeface="Times New Roman" panose="02020603050405020304" pitchFamily="18" charset="0"/>
                <a:cs typeface="Times New Roman" panose="02020603050405020304" pitchFamily="18" charset="0"/>
              </a:rPr>
              <a:t>Vaibhav Arvind Ghorpade</a:t>
            </a:r>
          </a:p>
          <a:p>
            <a:pPr algn="l">
              <a:lnSpc>
                <a:spcPct val="100000"/>
              </a:lnSpc>
              <a:spcBef>
                <a:spcPts val="0"/>
              </a:spcBef>
            </a:pPr>
            <a:r>
              <a:rPr lang="en-US" sz="2000" b="1" dirty="0" smtClean="0">
                <a:latin typeface="Times New Roman" panose="02020603050405020304" pitchFamily="18" charset="0"/>
                <a:cs typeface="Times New Roman" panose="02020603050405020304" pitchFamily="18" charset="0"/>
              </a:rPr>
              <a:t> PGA-36 WD</a:t>
            </a:r>
          </a:p>
          <a:p>
            <a:pPr algn="l">
              <a:lnSpc>
                <a:spcPct val="100000"/>
              </a:lnSpc>
              <a:spcBef>
                <a:spcPts val="0"/>
              </a:spcBef>
            </a:pPr>
            <a:r>
              <a:rPr lang="en-US" b="1"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hlinkClick r:id="rId4"/>
              </a:rPr>
              <a:t>LinkedIn</a:t>
            </a:r>
            <a:r>
              <a:rPr lang="en-US" sz="2000" b="1"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hlinkClick r:id="rId5"/>
              </a:rPr>
              <a:t>GitHub</a:t>
            </a:r>
            <a:endParaRPr lang="en-US" sz="2000" b="1" dirty="0">
              <a:latin typeface="Times New Roman" panose="02020603050405020304" pitchFamily="18" charset="0"/>
              <a:cs typeface="Times New Roman" panose="02020603050405020304" pitchFamily="18" charset="0"/>
            </a:endParaRPr>
          </a:p>
          <a:p>
            <a:pPr algn="l">
              <a:lnSpc>
                <a:spcPct val="100000"/>
              </a:lnSpc>
              <a:spcBef>
                <a:spcPts val="0"/>
              </a:spcBef>
            </a:pPr>
            <a:endParaRPr lang="en-US" b="1" dirty="0">
              <a:latin typeface="Times New Roman" panose="02020603050405020304" pitchFamily="18" charset="0"/>
              <a:cs typeface="Times New Roman" panose="02020603050405020304" pitchFamily="18" charset="0"/>
            </a:endParaRPr>
          </a:p>
          <a:p>
            <a:pPr algn="l">
              <a:lnSpc>
                <a:spcPct val="100000"/>
              </a:lnSpc>
              <a:spcBef>
                <a:spcPts val="0"/>
              </a:spcBef>
            </a:pPr>
            <a:endParaRPr lang="en-US" b="1" dirty="0" smtClean="0">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0C3A0F2A-05BF-410E-B900-6B755E74100B}"/>
              </a:ext>
            </a:extLst>
          </p:cNvPr>
          <p:cNvSpPr txBox="1">
            <a:spLocks/>
          </p:cNvSpPr>
          <p:nvPr/>
        </p:nvSpPr>
        <p:spPr>
          <a:xfrm>
            <a:off x="9334500" y="5565951"/>
            <a:ext cx="2333625" cy="1475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b="1" dirty="0" smtClean="0">
              <a:latin typeface="Times New Roman" panose="02020603050405020304" pitchFamily="18" charset="0"/>
              <a:cs typeface="Times New Roman" panose="02020603050405020304" pitchFamily="18" charset="0"/>
            </a:endParaRPr>
          </a:p>
          <a:p>
            <a:endParaRPr lang="en-US" sz="2000" b="1" dirty="0"/>
          </a:p>
        </p:txBody>
      </p:sp>
      <p:pic>
        <p:nvPicPr>
          <p:cNvPr id="9" name="Picture 8"/>
          <p:cNvPicPr/>
          <p:nvPr/>
        </p:nvPicPr>
        <p:blipFill rotWithShape="1">
          <a:blip r:embed="rId6">
            <a:extLst>
              <a:ext uri="{28A0092B-C50C-407E-A947-70E740481C1C}">
                <a14:useLocalDpi xmlns:a14="http://schemas.microsoft.com/office/drawing/2010/main" val="0"/>
              </a:ext>
            </a:extLst>
          </a:blip>
          <a:srcRect l="-14645" t="-14663" r="-14645" b="-14663"/>
          <a:stretch/>
        </p:blipFill>
        <p:spPr>
          <a:xfrm>
            <a:off x="287336" y="6312311"/>
            <a:ext cx="490540" cy="429758"/>
          </a:xfrm>
          <a:prstGeom prst="rect">
            <a:avLst/>
          </a:prstGeom>
        </p:spPr>
      </p:pic>
      <p:pic>
        <p:nvPicPr>
          <p:cNvPr id="10" name="Picture 9"/>
          <p:cNvPicPr/>
          <p:nvPr/>
        </p:nvPicPr>
        <p:blipFill rotWithShape="1">
          <a:blip r:embed="rId7">
            <a:extLst>
              <a:ext uri="{28A0092B-C50C-407E-A947-70E740481C1C}">
                <a14:useLocalDpi xmlns:a14="http://schemas.microsoft.com/office/drawing/2010/main" val="0"/>
              </a:ext>
            </a:extLst>
          </a:blip>
          <a:srcRect l="3471" t="3471" r="3471" b="3471"/>
          <a:stretch/>
        </p:blipFill>
        <p:spPr>
          <a:xfrm>
            <a:off x="1910556" y="6227688"/>
            <a:ext cx="620714" cy="599004"/>
          </a:xfrm>
          <a:prstGeom prst="rect">
            <a:avLst/>
          </a:prstGeom>
        </p:spPr>
      </p:pic>
    </p:spTree>
    <p:extLst>
      <p:ext uri="{BB962C8B-B14F-4D97-AF65-F5344CB8AC3E}">
        <p14:creationId xmlns:p14="http://schemas.microsoft.com/office/powerpoint/2010/main" val="368304334"/>
      </p:ext>
    </p:extLst>
  </p:cSld>
  <p:clrMapOvr>
    <a:masterClrMapping/>
  </p:clrMapOvr>
  <mc:AlternateContent xmlns:mc="http://schemas.openxmlformats.org/markup-compatibility/2006" xmlns:p14="http://schemas.microsoft.com/office/powerpoint/2010/main">
    <mc:Choice Requires="p14">
      <p:transition spd="slow" p14:dur="2000" advTm="22957"/>
    </mc:Choice>
    <mc:Fallback xmlns="">
      <p:transition spd="slow" advTm="2295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78A540-71BB-48DD-8E68-6F1FA9722A9A}"/>
              </a:ext>
            </a:extLst>
          </p:cNvPr>
          <p:cNvSpPr>
            <a:spLocks noGrp="1"/>
          </p:cNvSpPr>
          <p:nvPr>
            <p:ph idx="1"/>
          </p:nvPr>
        </p:nvSpPr>
        <p:spPr>
          <a:xfrm>
            <a:off x="504967" y="3334810"/>
            <a:ext cx="8552014" cy="1014476"/>
          </a:xfrm>
        </p:spPr>
        <p:txBody>
          <a:bodyPr>
            <a:normAutofit/>
          </a:bodyPr>
          <a:lstStyle/>
          <a:p>
            <a:pPr marL="0" indent="0">
              <a:buNone/>
            </a:pPr>
            <a:r>
              <a:rPr lang="en-US" b="1" dirty="0" smtClean="0"/>
              <a:t>II.  Manual </a:t>
            </a:r>
            <a:r>
              <a:rPr lang="en-US" b="1" dirty="0"/>
              <a:t>Label Encoding</a:t>
            </a:r>
          </a:p>
          <a:p>
            <a:pPr lvl="1"/>
            <a:r>
              <a:rPr lang="en-US" dirty="0"/>
              <a:t>Replacing Categorical Values with numeric values for ordinal categories</a:t>
            </a:r>
          </a:p>
          <a:p>
            <a:pPr marL="0" indent="0">
              <a:buNone/>
            </a:pPr>
            <a:endParaRPr lang="en-US" dirty="0" smtClean="0"/>
          </a:p>
        </p:txBody>
      </p:sp>
      <p:sp>
        <p:nvSpPr>
          <p:cNvPr id="4" name="Footer Placeholder 3">
            <a:extLst>
              <a:ext uri="{FF2B5EF4-FFF2-40B4-BE49-F238E27FC236}">
                <a16:creationId xmlns:a16="http://schemas.microsoft.com/office/drawing/2014/main" id="{4CA6178C-EC2F-4EFD-9793-7080AB25EA9B}"/>
              </a:ext>
            </a:extLst>
          </p:cNvPr>
          <p:cNvSpPr>
            <a:spLocks noGrp="1"/>
          </p:cNvSpPr>
          <p:nvPr>
            <p:ph type="ftr" sz="quarter" idx="10"/>
          </p:nvPr>
        </p:nvSpPr>
        <p:spPr/>
        <p:txBody>
          <a:bodyPr/>
          <a:lstStyle/>
          <a:p>
            <a:r>
              <a:rPr lang="en-US" dirty="0">
                <a:solidFill>
                  <a:schemeClr val="tx1"/>
                </a:solidFill>
              </a:rPr>
              <a:t>Predicting Employee Wellness in Tech Industry using Machine Learning</a:t>
            </a:r>
          </a:p>
        </p:txBody>
      </p:sp>
      <p:sp>
        <p:nvSpPr>
          <p:cNvPr id="5" name="Slide Number Placeholder 4">
            <a:extLst>
              <a:ext uri="{FF2B5EF4-FFF2-40B4-BE49-F238E27FC236}">
                <a16:creationId xmlns:a16="http://schemas.microsoft.com/office/drawing/2014/main" id="{1AD98155-F1B6-46DA-A9AF-7F2AF2C51D83}"/>
              </a:ext>
            </a:extLst>
          </p:cNvPr>
          <p:cNvSpPr>
            <a:spLocks noGrp="1"/>
          </p:cNvSpPr>
          <p:nvPr>
            <p:ph type="sldNum" sz="quarter" idx="11"/>
          </p:nvPr>
        </p:nvSpPr>
        <p:spPr/>
        <p:txBody>
          <a:bodyPr/>
          <a:lstStyle/>
          <a:p>
            <a:fld id="{E8562E48-ACC9-4670-96C1-5C78BC47E019}" type="slidenum">
              <a:rPr lang="en-US" smtClean="0"/>
              <a:pPr/>
              <a:t>10</a:t>
            </a:fld>
            <a:endParaRPr lang="en-US" dirty="0"/>
          </a:p>
        </p:txBody>
      </p:sp>
      <p:sp>
        <p:nvSpPr>
          <p:cNvPr id="7" name="Title 2">
            <a:extLst>
              <a:ext uri="{FF2B5EF4-FFF2-40B4-BE49-F238E27FC236}">
                <a16:creationId xmlns:a16="http://schemas.microsoft.com/office/drawing/2014/main" id="{8480217A-BB6A-4D4E-9B45-0C7EF50D3432}"/>
              </a:ext>
            </a:extLst>
          </p:cNvPr>
          <p:cNvSpPr>
            <a:spLocks noGrp="1"/>
          </p:cNvSpPr>
          <p:nvPr>
            <p:ph type="title"/>
          </p:nvPr>
        </p:nvSpPr>
        <p:spPr>
          <a:xfrm>
            <a:off x="504967" y="573206"/>
            <a:ext cx="11072517" cy="659862"/>
          </a:xfrm>
          <a:solidFill>
            <a:schemeClr val="accent1">
              <a:lumMod val="20000"/>
              <a:lumOff val="80000"/>
            </a:schemeClr>
          </a:solidFill>
        </p:spPr>
        <p:txBody>
          <a:bodyPr/>
          <a:lstStyle/>
          <a:p>
            <a:pPr algn="ctr"/>
            <a:r>
              <a:rPr lang="en-US" dirty="0"/>
              <a:t>3. DATA PREPARATION</a:t>
            </a:r>
          </a:p>
        </p:txBody>
      </p:sp>
      <p:pic>
        <p:nvPicPr>
          <p:cNvPr id="8" name="Picture 7">
            <a:extLst>
              <a:ext uri="{FF2B5EF4-FFF2-40B4-BE49-F238E27FC236}">
                <a16:creationId xmlns:a16="http://schemas.microsoft.com/office/drawing/2014/main" id="{D3C65D14-D5C5-4082-B4AA-221489CACE07}"/>
              </a:ext>
            </a:extLst>
          </p:cNvPr>
          <p:cNvPicPr>
            <a:picLocks noChangeAspect="1"/>
          </p:cNvPicPr>
          <p:nvPr/>
        </p:nvPicPr>
        <p:blipFill rotWithShape="1">
          <a:blip r:embed="rId2">
            <a:extLst>
              <a:ext uri="{28A0092B-C50C-407E-A947-70E740481C1C}">
                <a14:useLocalDpi xmlns:a14="http://schemas.microsoft.com/office/drawing/2010/main" val="0"/>
              </a:ext>
            </a:extLst>
          </a:blip>
          <a:srcRect t="74903" r="74860"/>
          <a:stretch/>
        </p:blipFill>
        <p:spPr>
          <a:xfrm>
            <a:off x="9424964" y="1233068"/>
            <a:ext cx="2152520" cy="2148837"/>
          </a:xfrm>
          <a:prstGeom prst="rect">
            <a:avLst/>
          </a:prstGeom>
        </p:spPr>
      </p:pic>
      <p:pic>
        <p:nvPicPr>
          <p:cNvPr id="3" name="Picture 2"/>
          <p:cNvPicPr>
            <a:picLocks noChangeAspect="1"/>
          </p:cNvPicPr>
          <p:nvPr/>
        </p:nvPicPr>
        <p:blipFill>
          <a:blip r:embed="rId3"/>
          <a:stretch>
            <a:fillRect/>
          </a:stretch>
        </p:blipFill>
        <p:spPr>
          <a:xfrm>
            <a:off x="1070691" y="4141781"/>
            <a:ext cx="6135686" cy="588787"/>
          </a:xfrm>
          <a:prstGeom prst="rect">
            <a:avLst/>
          </a:prstGeom>
        </p:spPr>
      </p:pic>
      <p:sp>
        <p:nvSpPr>
          <p:cNvPr id="9" name="Content Placeholder 1">
            <a:extLst>
              <a:ext uri="{FF2B5EF4-FFF2-40B4-BE49-F238E27FC236}">
                <a16:creationId xmlns:a16="http://schemas.microsoft.com/office/drawing/2014/main" id="{BD78A540-71BB-48DD-8E68-6F1FA9722A9A}"/>
              </a:ext>
            </a:extLst>
          </p:cNvPr>
          <p:cNvSpPr txBox="1">
            <a:spLocks/>
          </p:cNvSpPr>
          <p:nvPr/>
        </p:nvSpPr>
        <p:spPr>
          <a:xfrm>
            <a:off x="504967" y="1665476"/>
            <a:ext cx="8552014" cy="1014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romanUcPeriod"/>
            </a:pPr>
            <a:r>
              <a:rPr lang="en-US" b="1" dirty="0" smtClean="0"/>
              <a:t>Dropping Column having correlation &gt;0.75 or &lt;0.75 </a:t>
            </a:r>
          </a:p>
          <a:p>
            <a:pPr lvl="1"/>
            <a:r>
              <a:rPr lang="en-US" dirty="0">
                <a:solidFill>
                  <a:schemeClr val="accent1">
                    <a:lumMod val="75000"/>
                  </a:schemeClr>
                </a:solidFill>
              </a:rPr>
              <a:t>Cr , Ni , Air_Quenched_after_s.t</a:t>
            </a:r>
            <a:r>
              <a:rPr lang="en-US" dirty="0"/>
              <a:t>. as there is high correlation greater than 0.75 or less than -0.75</a:t>
            </a:r>
            <a:endParaRPr lang="en-US" dirty="0" smtClean="0"/>
          </a:p>
        </p:txBody>
      </p:sp>
      <p:pic>
        <p:nvPicPr>
          <p:cNvPr id="6" name="Picture 5"/>
          <p:cNvPicPr>
            <a:picLocks noChangeAspect="1"/>
          </p:cNvPicPr>
          <p:nvPr/>
        </p:nvPicPr>
        <p:blipFill>
          <a:blip r:embed="rId4"/>
          <a:stretch>
            <a:fillRect/>
          </a:stretch>
        </p:blipFill>
        <p:spPr>
          <a:xfrm>
            <a:off x="1070691" y="2733882"/>
            <a:ext cx="6135686" cy="391980"/>
          </a:xfrm>
          <a:prstGeom prst="rect">
            <a:avLst/>
          </a:prstGeom>
        </p:spPr>
      </p:pic>
      <p:sp>
        <p:nvSpPr>
          <p:cNvPr id="10"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2267181693"/>
      </p:ext>
    </p:extLst>
  </p:cSld>
  <p:clrMapOvr>
    <a:masterClrMapping/>
  </p:clrMapOvr>
  <mc:AlternateContent xmlns:mc="http://schemas.openxmlformats.org/markup-compatibility/2006" xmlns:p14="http://schemas.microsoft.com/office/powerpoint/2010/main">
    <mc:Choice Requires="p14">
      <p:transition spd="slow" p14:dur="2000" advTm="14213"/>
    </mc:Choice>
    <mc:Fallback xmlns="">
      <p:transition spd="slow" advTm="1421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551FF1-1D5D-4BEA-9C5C-731C8C3E8A3D}"/>
              </a:ext>
            </a:extLst>
          </p:cNvPr>
          <p:cNvSpPr>
            <a:spLocks noGrp="1"/>
          </p:cNvSpPr>
          <p:nvPr>
            <p:ph idx="1"/>
          </p:nvPr>
        </p:nvSpPr>
        <p:spPr>
          <a:xfrm>
            <a:off x="604686" y="1531954"/>
            <a:ext cx="5486398" cy="4645009"/>
          </a:xfrm>
        </p:spPr>
        <p:txBody>
          <a:bodyPr>
            <a:normAutofit lnSpcReduction="10000"/>
          </a:bodyPr>
          <a:lstStyle/>
          <a:p>
            <a:pPr marL="0" indent="0">
              <a:buNone/>
            </a:pPr>
            <a:r>
              <a:rPr lang="en-US" dirty="0"/>
              <a:t>In this section</a:t>
            </a:r>
            <a:r>
              <a:rPr lang="en-US" dirty="0" smtClean="0"/>
              <a:t>:</a:t>
            </a:r>
            <a:endParaRPr lang="en-US" dirty="0"/>
          </a:p>
          <a:p>
            <a:pPr marL="457200" indent="-457200">
              <a:buFont typeface="+mj-lt"/>
              <a:buAutoNum type="arabicPeriod"/>
            </a:pPr>
            <a:r>
              <a:rPr lang="en-IN" dirty="0"/>
              <a:t>Linear </a:t>
            </a:r>
            <a:r>
              <a:rPr lang="en-IN" dirty="0" smtClean="0"/>
              <a:t>Regression</a:t>
            </a:r>
          </a:p>
          <a:p>
            <a:pPr marL="457200" indent="-457200">
              <a:buFont typeface="+mj-lt"/>
              <a:buAutoNum type="arabicPeriod"/>
            </a:pPr>
            <a:r>
              <a:rPr lang="en-IN" dirty="0" err="1"/>
              <a:t>DecisionTree</a:t>
            </a:r>
            <a:r>
              <a:rPr lang="en-IN" dirty="0"/>
              <a:t> </a:t>
            </a:r>
            <a:r>
              <a:rPr lang="en-IN" dirty="0" err="1" smtClean="0"/>
              <a:t>Regressor</a:t>
            </a:r>
            <a:endParaRPr lang="en-IN" dirty="0" smtClean="0"/>
          </a:p>
          <a:p>
            <a:pPr marL="457200" indent="-457200">
              <a:buFont typeface="+mj-lt"/>
              <a:buAutoNum type="arabicPeriod"/>
            </a:pPr>
            <a:r>
              <a:rPr lang="en-IN" dirty="0" err="1"/>
              <a:t>RandomForest</a:t>
            </a:r>
            <a:r>
              <a:rPr lang="en-IN" dirty="0"/>
              <a:t> </a:t>
            </a:r>
            <a:r>
              <a:rPr lang="en-IN" dirty="0" err="1"/>
              <a:t>Regressor</a:t>
            </a:r>
            <a:r>
              <a:rPr lang="en-IN" dirty="0"/>
              <a:t> </a:t>
            </a:r>
            <a:endParaRPr lang="en-IN" dirty="0" smtClean="0"/>
          </a:p>
          <a:p>
            <a:pPr marL="457200" indent="-457200">
              <a:buFont typeface="+mj-lt"/>
              <a:buAutoNum type="arabicPeriod"/>
            </a:pPr>
            <a:r>
              <a:rPr lang="en-IN" dirty="0" err="1"/>
              <a:t>KNeighbors</a:t>
            </a:r>
            <a:r>
              <a:rPr lang="en-IN" dirty="0"/>
              <a:t> </a:t>
            </a:r>
            <a:r>
              <a:rPr lang="en-IN" dirty="0" err="1"/>
              <a:t>Regressor</a:t>
            </a:r>
            <a:r>
              <a:rPr lang="en-IN" dirty="0"/>
              <a:t> </a:t>
            </a:r>
            <a:endParaRPr lang="en-IN" dirty="0" smtClean="0"/>
          </a:p>
          <a:p>
            <a:pPr marL="457200" indent="-457200">
              <a:buFont typeface="+mj-lt"/>
              <a:buAutoNum type="arabicPeriod"/>
            </a:pPr>
            <a:r>
              <a:rPr lang="en-IN" dirty="0"/>
              <a:t>Support Vector </a:t>
            </a:r>
            <a:r>
              <a:rPr lang="en-IN" dirty="0" err="1" smtClean="0"/>
              <a:t>Regressor</a:t>
            </a:r>
            <a:endParaRPr lang="en-IN" dirty="0" smtClean="0"/>
          </a:p>
          <a:p>
            <a:pPr marL="457200" indent="-457200">
              <a:buFont typeface="+mj-lt"/>
              <a:buAutoNum type="arabicPeriod"/>
            </a:pPr>
            <a:r>
              <a:rPr lang="en-US" dirty="0"/>
              <a:t>Bagging </a:t>
            </a:r>
            <a:r>
              <a:rPr lang="en-US" dirty="0" err="1"/>
              <a:t>Regressor</a:t>
            </a:r>
            <a:r>
              <a:rPr lang="en-US" dirty="0"/>
              <a:t> with DT </a:t>
            </a:r>
            <a:r>
              <a:rPr lang="en-US" dirty="0" err="1" smtClean="0"/>
              <a:t>Regressor</a:t>
            </a:r>
            <a:endParaRPr lang="en-US" dirty="0" smtClean="0"/>
          </a:p>
          <a:p>
            <a:pPr marL="457200" indent="-457200">
              <a:buFont typeface="+mj-lt"/>
              <a:buAutoNum type="arabicPeriod"/>
            </a:pPr>
            <a:r>
              <a:rPr lang="en-IN" dirty="0" err="1" smtClean="0"/>
              <a:t>AdaBoostRegressor</a:t>
            </a:r>
            <a:endParaRPr lang="en-IN" dirty="0" smtClean="0"/>
          </a:p>
          <a:p>
            <a:pPr marL="457200" indent="-457200">
              <a:buFont typeface="+mj-lt"/>
              <a:buAutoNum type="arabicPeriod"/>
            </a:pPr>
            <a:r>
              <a:rPr lang="en-IN" dirty="0" smtClean="0"/>
              <a:t>Gradient Boosting </a:t>
            </a:r>
            <a:r>
              <a:rPr lang="en-IN" dirty="0" err="1" smtClean="0"/>
              <a:t>Regressor</a:t>
            </a:r>
            <a:endParaRPr lang="en-IN" dirty="0" smtClean="0"/>
          </a:p>
          <a:p>
            <a:pPr marL="457200" indent="-457200">
              <a:buFont typeface="+mj-lt"/>
              <a:buAutoNum type="arabicPeriod"/>
            </a:pPr>
            <a:r>
              <a:rPr lang="en-IN" dirty="0" err="1"/>
              <a:t>XGBRegressor</a:t>
            </a:r>
            <a:r>
              <a:rPr lang="en-IN" dirty="0"/>
              <a:t> </a:t>
            </a:r>
            <a:endParaRPr lang="en-IN" dirty="0" smtClean="0"/>
          </a:p>
          <a:p>
            <a:pPr marL="457200" indent="-457200">
              <a:buFont typeface="+mj-lt"/>
              <a:buAutoNum type="arabicPeriod"/>
            </a:pPr>
            <a:r>
              <a:rPr lang="en-IN" dirty="0" smtClean="0"/>
              <a:t>Ridge</a:t>
            </a:r>
          </a:p>
          <a:p>
            <a:pPr marL="457200" indent="-457200">
              <a:buFont typeface="+mj-lt"/>
              <a:buAutoNum type="arabicPeriod"/>
            </a:pPr>
            <a:r>
              <a:rPr lang="en-IN" dirty="0" smtClean="0"/>
              <a:t>Lasso</a:t>
            </a:r>
            <a:endParaRPr lang="en-US" dirty="0"/>
          </a:p>
        </p:txBody>
      </p:sp>
      <p:sp>
        <p:nvSpPr>
          <p:cNvPr id="7" name="Title 2">
            <a:extLst>
              <a:ext uri="{FF2B5EF4-FFF2-40B4-BE49-F238E27FC236}">
                <a16:creationId xmlns:a16="http://schemas.microsoft.com/office/drawing/2014/main" id="{270B348C-5884-4648-9529-79BE04D768D2}"/>
              </a:ext>
            </a:extLst>
          </p:cNvPr>
          <p:cNvSpPr>
            <a:spLocks noGrp="1"/>
          </p:cNvSpPr>
          <p:nvPr>
            <p:ph type="title"/>
          </p:nvPr>
        </p:nvSpPr>
        <p:spPr>
          <a:xfrm>
            <a:off x="504967" y="573206"/>
            <a:ext cx="10787873" cy="659862"/>
          </a:xfrm>
          <a:solidFill>
            <a:schemeClr val="accent1">
              <a:lumMod val="20000"/>
              <a:lumOff val="80000"/>
            </a:schemeClr>
          </a:solidFill>
        </p:spPr>
        <p:txBody>
          <a:bodyPr/>
          <a:lstStyle/>
          <a:p>
            <a:pPr algn="ctr"/>
            <a:r>
              <a:rPr lang="en-US" dirty="0"/>
              <a:t>4. MODELING</a:t>
            </a:r>
          </a:p>
        </p:txBody>
      </p:sp>
      <p:sp>
        <p:nvSpPr>
          <p:cNvPr id="4" name="Footer Placeholder 3">
            <a:extLst>
              <a:ext uri="{FF2B5EF4-FFF2-40B4-BE49-F238E27FC236}">
                <a16:creationId xmlns:a16="http://schemas.microsoft.com/office/drawing/2014/main" id="{D8114FF2-F1D6-479B-B33F-D8DA1E5A2272}"/>
              </a:ext>
            </a:extLst>
          </p:cNvPr>
          <p:cNvSpPr>
            <a:spLocks noGrp="1"/>
          </p:cNvSpPr>
          <p:nvPr>
            <p:ph type="ftr" sz="quarter" idx="10"/>
          </p:nvPr>
        </p:nvSpPr>
        <p:spPr/>
        <p:txBody>
          <a:bodyPr/>
          <a:lstStyle/>
          <a:p>
            <a:r>
              <a:rPr lang="en-US" dirty="0">
                <a:solidFill>
                  <a:schemeClr val="tx1"/>
                </a:solidFill>
              </a:rPr>
              <a:t>Predicting Employee Wellness in Tech Industry using Machine Learning</a:t>
            </a:r>
          </a:p>
        </p:txBody>
      </p:sp>
      <p:sp>
        <p:nvSpPr>
          <p:cNvPr id="5" name="Slide Number Placeholder 4">
            <a:extLst>
              <a:ext uri="{FF2B5EF4-FFF2-40B4-BE49-F238E27FC236}">
                <a16:creationId xmlns:a16="http://schemas.microsoft.com/office/drawing/2014/main" id="{FE07CB8A-A5D0-41CE-811D-3631B9CC3F92}"/>
              </a:ext>
            </a:extLst>
          </p:cNvPr>
          <p:cNvSpPr>
            <a:spLocks noGrp="1"/>
          </p:cNvSpPr>
          <p:nvPr>
            <p:ph type="sldNum" sz="quarter" idx="11"/>
          </p:nvPr>
        </p:nvSpPr>
        <p:spPr/>
        <p:txBody>
          <a:bodyPr/>
          <a:lstStyle/>
          <a:p>
            <a:fld id="{E8562E48-ACC9-4670-96C1-5C78BC47E019}" type="slidenum">
              <a:rPr lang="en-US" smtClean="0"/>
              <a:pPr/>
              <a:t>11</a:t>
            </a:fld>
            <a:endParaRPr lang="en-US" dirty="0"/>
          </a:p>
        </p:txBody>
      </p:sp>
      <p:pic>
        <p:nvPicPr>
          <p:cNvPr id="10" name="Graphic 9">
            <a:extLst>
              <a:ext uri="{FF2B5EF4-FFF2-40B4-BE49-F238E27FC236}">
                <a16:creationId xmlns:a16="http://schemas.microsoft.com/office/drawing/2014/main" id="{0FD0D8EF-0FD6-4E25-A98A-6ED3D0666C1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634931" y="1371600"/>
            <a:ext cx="4762500" cy="4762500"/>
          </a:xfrm>
          <a:prstGeom prst="rect">
            <a:avLst/>
          </a:prstGeom>
        </p:spPr>
      </p:pic>
      <p:sp>
        <p:nvSpPr>
          <p:cNvPr id="8"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2076594417"/>
      </p:ext>
    </p:extLst>
  </p:cSld>
  <p:clrMapOvr>
    <a:masterClrMapping/>
  </p:clrMapOvr>
  <mc:AlternateContent xmlns:mc="http://schemas.openxmlformats.org/markup-compatibility/2006" xmlns:p14="http://schemas.microsoft.com/office/powerpoint/2010/main">
    <mc:Choice Requires="p14">
      <p:transition spd="slow" p14:dur="2000" advTm="24422"/>
    </mc:Choice>
    <mc:Fallback xmlns="">
      <p:transition spd="slow" advTm="2442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B9D76C-7AFF-425F-BC57-E2A420E786B1}"/>
              </a:ext>
            </a:extLst>
          </p:cNvPr>
          <p:cNvSpPr>
            <a:spLocks noGrp="1"/>
          </p:cNvSpPr>
          <p:nvPr>
            <p:ph type="ftr" sz="quarter" idx="10"/>
          </p:nvPr>
        </p:nvSpPr>
        <p:spPr/>
        <p:txBody>
          <a:bodyPr/>
          <a:lstStyle/>
          <a:p>
            <a:r>
              <a:rPr lang="en-US" dirty="0">
                <a:solidFill>
                  <a:schemeClr val="tx1"/>
                </a:solidFill>
              </a:rPr>
              <a:t>Predicting Employee Wellness in Tech Industry using Machine Learning</a:t>
            </a:r>
          </a:p>
        </p:txBody>
      </p:sp>
      <p:sp>
        <p:nvSpPr>
          <p:cNvPr id="5" name="Slide Number Placeholder 4">
            <a:extLst>
              <a:ext uri="{FF2B5EF4-FFF2-40B4-BE49-F238E27FC236}">
                <a16:creationId xmlns:a16="http://schemas.microsoft.com/office/drawing/2014/main" id="{32A0A7A5-ACC8-43B6-A907-812D62C66050}"/>
              </a:ext>
            </a:extLst>
          </p:cNvPr>
          <p:cNvSpPr>
            <a:spLocks noGrp="1"/>
          </p:cNvSpPr>
          <p:nvPr>
            <p:ph type="sldNum" sz="quarter" idx="11"/>
          </p:nvPr>
        </p:nvSpPr>
        <p:spPr/>
        <p:txBody>
          <a:bodyPr/>
          <a:lstStyle/>
          <a:p>
            <a:fld id="{E8562E48-ACC9-4670-96C1-5C78BC47E019}" type="slidenum">
              <a:rPr lang="en-US" smtClean="0"/>
              <a:pPr/>
              <a:t>12</a:t>
            </a:fld>
            <a:endParaRPr lang="en-US" dirty="0"/>
          </a:p>
        </p:txBody>
      </p:sp>
      <p:sp>
        <p:nvSpPr>
          <p:cNvPr id="12" name="Rectangle 7">
            <a:extLst>
              <a:ext uri="{FF2B5EF4-FFF2-40B4-BE49-F238E27FC236}">
                <a16:creationId xmlns:a16="http://schemas.microsoft.com/office/drawing/2014/main" id="{B4B70A11-A1B3-416E-B07D-3801592E562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3" name="Rectangle 9">
            <a:extLst>
              <a:ext uri="{FF2B5EF4-FFF2-40B4-BE49-F238E27FC236}">
                <a16:creationId xmlns:a16="http://schemas.microsoft.com/office/drawing/2014/main" id="{1119D2B0-523E-4735-A012-07081DCE7C68}"/>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1">
            <a:extLst>
              <a:ext uri="{FF2B5EF4-FFF2-40B4-BE49-F238E27FC236}">
                <a16:creationId xmlns:a16="http://schemas.microsoft.com/office/drawing/2014/main" id="{D87FBB5B-EEB5-4B93-8ACF-34DB442A59BC}"/>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16">
            <a:extLst>
              <a:ext uri="{FF2B5EF4-FFF2-40B4-BE49-F238E27FC236}">
                <a16:creationId xmlns:a16="http://schemas.microsoft.com/office/drawing/2014/main" id="{25B223A4-BAE8-47AC-8781-DCA27207115F}"/>
              </a:ext>
            </a:extLst>
          </p:cNvPr>
          <p:cNvSpPr>
            <a:spLocks noChangeArrowheads="1"/>
          </p:cNvSpPr>
          <p:nvPr/>
        </p:nvSpPr>
        <p:spPr bwMode="auto">
          <a:xfrm>
            <a:off x="552450" y="6541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41" name="Group 40">
            <a:extLst>
              <a:ext uri="{FF2B5EF4-FFF2-40B4-BE49-F238E27FC236}">
                <a16:creationId xmlns:a16="http://schemas.microsoft.com/office/drawing/2014/main" id="{376BDD11-DFDE-4F26-BCA6-B4975AA4D911}"/>
              </a:ext>
            </a:extLst>
          </p:cNvPr>
          <p:cNvGrpSpPr/>
          <p:nvPr/>
        </p:nvGrpSpPr>
        <p:grpSpPr>
          <a:xfrm>
            <a:off x="5806022" y="1417698"/>
            <a:ext cx="5659692" cy="5070492"/>
            <a:chOff x="3259319" y="1566287"/>
            <a:chExt cx="5659692" cy="5070492"/>
          </a:xfrm>
        </p:grpSpPr>
        <p:sp>
          <p:nvSpPr>
            <p:cNvPr id="6" name="Rectangle: Rounded Corners 17">
              <a:extLst>
                <a:ext uri="{FF2B5EF4-FFF2-40B4-BE49-F238E27FC236}">
                  <a16:creationId xmlns:a16="http://schemas.microsoft.com/office/drawing/2014/main" id="{F9FEF198-4934-41D2-8596-805A42C1FD03}"/>
                </a:ext>
              </a:extLst>
            </p:cNvPr>
            <p:cNvSpPr>
              <a:spLocks noChangeArrowheads="1"/>
            </p:cNvSpPr>
            <p:nvPr/>
          </p:nvSpPr>
          <p:spPr bwMode="auto">
            <a:xfrm>
              <a:off x="5235332" y="1566287"/>
              <a:ext cx="1707665" cy="391463"/>
            </a:xfrm>
            <a:prstGeom prst="roundRect">
              <a:avLst>
                <a:gd name="adj" fmla="val 16667"/>
              </a:avLst>
            </a:prstGeom>
            <a:solidFill>
              <a:srgbClr val="2E75B6"/>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dirty="0" smtClean="0">
                  <a:solidFill>
                    <a:schemeClr val="bg1"/>
                  </a:solidFill>
                  <a:latin typeface="CMU Serif" panose="02000603000000000000" pitchFamily="2" charset="0"/>
                  <a:ea typeface="Calibri" panose="020F0502020204030204" pitchFamily="34" charset="0"/>
                  <a:cs typeface="Times New Roman" panose="02020603050405020304" pitchFamily="18" charset="0"/>
                </a:rPr>
                <a:t>CSV File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bg1"/>
                  </a:solidFill>
                  <a:effectLst/>
                  <a:latin typeface="CMU Serif" panose="02000603000000000000" pitchFamily="2" charset="0"/>
                  <a:ea typeface="Calibri" panose="020F0502020204030204" pitchFamily="34" charset="0"/>
                  <a:cs typeface="Times New Roman" panose="02020603050405020304" pitchFamily="18" charset="0"/>
                </a:rPr>
                <a:t>(Raw</a:t>
              </a:r>
              <a:r>
                <a:rPr kumimoji="0" lang="en-US" altLang="en-US" sz="1100" b="1" i="0" u="none" strike="noStrike" cap="none" normalizeH="0" dirty="0" smtClean="0">
                  <a:ln>
                    <a:noFill/>
                  </a:ln>
                  <a:solidFill>
                    <a:schemeClr val="bg1"/>
                  </a:solidFill>
                  <a:effectLst/>
                  <a:latin typeface="CMU Serif" panose="02000603000000000000" pitchFamily="2" charset="0"/>
                  <a:ea typeface="Calibri" panose="020F0502020204030204" pitchFamily="34" charset="0"/>
                  <a:cs typeface="Times New Roman" panose="02020603050405020304" pitchFamily="18" charset="0"/>
                </a:rPr>
                <a:t> Data)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7" name="Rectangle: Rounded Corners 18">
              <a:extLst>
                <a:ext uri="{FF2B5EF4-FFF2-40B4-BE49-F238E27FC236}">
                  <a16:creationId xmlns:a16="http://schemas.microsoft.com/office/drawing/2014/main" id="{46D0F0C8-E9D5-4E11-B969-DAC1E1CA1916}"/>
                </a:ext>
              </a:extLst>
            </p:cNvPr>
            <p:cNvSpPr>
              <a:spLocks noChangeArrowheads="1"/>
            </p:cNvSpPr>
            <p:nvPr/>
          </p:nvSpPr>
          <p:spPr bwMode="auto">
            <a:xfrm>
              <a:off x="5235332" y="2256270"/>
              <a:ext cx="1707665" cy="456179"/>
            </a:xfrm>
            <a:prstGeom prst="roundRect">
              <a:avLst>
                <a:gd name="adj" fmla="val 16667"/>
              </a:avLst>
            </a:prstGeom>
            <a:solidFill>
              <a:srgbClr val="2E75B6"/>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100" b="1" dirty="0">
                  <a:solidFill>
                    <a:schemeClr val="bg1"/>
                  </a:solidFill>
                  <a:latin typeface="CMU Serif" panose="02000603000000000000" pitchFamily="2" charset="0"/>
                  <a:ea typeface="Calibri" panose="020F0502020204030204" pitchFamily="34" charset="0"/>
                  <a:cs typeface="Times New Roman" panose="02020603050405020304" pitchFamily="18" charset="0"/>
                </a:rPr>
                <a:t>Data Cleaned File</a:t>
              </a:r>
            </a:p>
          </p:txBody>
        </p:sp>
        <p:cxnSp>
          <p:nvCxnSpPr>
            <p:cNvPr id="27" name="Straight Arrow Connector 26">
              <a:extLst>
                <a:ext uri="{FF2B5EF4-FFF2-40B4-BE49-F238E27FC236}">
                  <a16:creationId xmlns:a16="http://schemas.microsoft.com/office/drawing/2014/main" id="{07F7AC5C-861F-4B74-8C2F-0D477AA71D95}"/>
                </a:ext>
              </a:extLst>
            </p:cNvPr>
            <p:cNvCxnSpPr/>
            <p:nvPr/>
          </p:nvCxnSpPr>
          <p:spPr>
            <a:xfrm>
              <a:off x="6081879" y="2403811"/>
              <a:ext cx="0" cy="546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A7AB55-DCF7-42C0-BA07-769429EF2B12}"/>
                </a:ext>
              </a:extLst>
            </p:cNvPr>
            <p:cNvCxnSpPr>
              <a:cxnSpLocks/>
              <a:endCxn id="29" idx="0"/>
            </p:cNvCxnSpPr>
            <p:nvPr/>
          </p:nvCxnSpPr>
          <p:spPr>
            <a:xfrm>
              <a:off x="6081880" y="3342971"/>
              <a:ext cx="5367" cy="15354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19">
              <a:extLst>
                <a:ext uri="{FF2B5EF4-FFF2-40B4-BE49-F238E27FC236}">
                  <a16:creationId xmlns:a16="http://schemas.microsoft.com/office/drawing/2014/main" id="{6C8FA135-AFFE-4059-82DB-3C4D97055966}"/>
                </a:ext>
              </a:extLst>
            </p:cNvPr>
            <p:cNvSpPr>
              <a:spLocks noChangeArrowheads="1"/>
            </p:cNvSpPr>
            <p:nvPr/>
          </p:nvSpPr>
          <p:spPr bwMode="auto">
            <a:xfrm>
              <a:off x="3263156" y="3613072"/>
              <a:ext cx="5655855" cy="995199"/>
            </a:xfrm>
            <a:prstGeom prst="roundRect">
              <a:avLst>
                <a:gd name="adj" fmla="val 16667"/>
              </a:avLst>
            </a:prstGeom>
            <a:solidFill>
              <a:schemeClr val="accent2">
                <a:lumMod val="75000"/>
              </a:schemeClr>
            </a:solidFill>
            <a:ln w="12700">
              <a:noFill/>
              <a:miter lim="800000"/>
              <a:headEnd/>
              <a:tailEnd/>
            </a:ln>
          </p:spPr>
          <p:txBody>
            <a:bodyPr vert="horz" wrap="square" lIns="91440" tIns="45720" rIns="91440" bIns="45720" numCol="1" anchor="ctr" anchorCtr="0" compatLnSpc="1">
              <a:prstTxWarp prst="textNoShape">
                <a:avLst/>
              </a:prstTxWarp>
            </a:bodyPr>
            <a:lstStyle/>
            <a:p>
              <a:pPr lvl="0" algn="ctr" eaLnBrk="0" fontAlgn="base" hangingPunct="0">
                <a:spcBef>
                  <a:spcPct val="0"/>
                </a:spcBef>
                <a:spcAft>
                  <a:spcPct val="0"/>
                </a:spcAft>
              </a:pPr>
              <a:endParaRPr lang="en-US" altLang="en-US" sz="900" b="1" dirty="0">
                <a:solidFill>
                  <a:schemeClr val="bg1"/>
                </a:solidFill>
                <a:latin typeface="CMU Serif" panose="02000603000000000000" pitchFamily="2" charset="0"/>
                <a:ea typeface="Calibri" panose="020F0502020204030204" pitchFamily="34" charset="0"/>
                <a:cs typeface="Times New Roman" panose="02020603050405020304" pitchFamily="18" charset="0"/>
              </a:endParaRPr>
            </a:p>
            <a:p>
              <a:pPr lvl="0" algn="ctr" eaLnBrk="0" fontAlgn="base" hangingPunct="0">
                <a:spcBef>
                  <a:spcPct val="0"/>
                </a:spcBef>
                <a:spcAft>
                  <a:spcPct val="0"/>
                </a:spcAft>
              </a:pPr>
              <a:r>
                <a:rPr lang="en-US" altLang="en-US" sz="1200" b="1" dirty="0" smtClean="0">
                  <a:solidFill>
                    <a:schemeClr val="bg1"/>
                  </a:solidFill>
                  <a:latin typeface="CMU Serif" panose="02000603000000000000" pitchFamily="2" charset="0"/>
                  <a:ea typeface="Calibri" panose="020F0502020204030204" pitchFamily="34" charset="0"/>
                  <a:cs typeface="Times New Roman" panose="02020603050405020304" pitchFamily="18" charset="0"/>
                </a:rPr>
                <a:t>Modeling </a:t>
              </a:r>
              <a:r>
                <a:rPr lang="en-US" altLang="en-US" sz="1200" b="1" dirty="0">
                  <a:solidFill>
                    <a:schemeClr val="bg1"/>
                  </a:solidFill>
                  <a:latin typeface="CMU Serif" panose="02000603000000000000" pitchFamily="2" charset="0"/>
                  <a:ea typeface="Calibri" panose="020F0502020204030204" pitchFamily="34" charset="0"/>
                  <a:cs typeface="Times New Roman" panose="02020603050405020304" pitchFamily="18" charset="0"/>
                </a:rPr>
                <a:t>with </a:t>
              </a:r>
              <a:r>
                <a:rPr lang="en-US" altLang="en-US" sz="1200" b="1" dirty="0" smtClean="0">
                  <a:solidFill>
                    <a:schemeClr val="bg1"/>
                  </a:solidFill>
                  <a:latin typeface="CMU Serif" panose="02000603000000000000" pitchFamily="2" charset="0"/>
                  <a:ea typeface="Calibri" panose="020F0502020204030204" pitchFamily="34" charset="0"/>
                  <a:cs typeface="Times New Roman" panose="02020603050405020304" pitchFamily="18" charset="0"/>
                </a:rPr>
                <a:t>11 </a:t>
              </a:r>
              <a:r>
                <a:rPr lang="en-US" altLang="en-US" sz="1200" b="1" dirty="0">
                  <a:solidFill>
                    <a:schemeClr val="bg1"/>
                  </a:solidFill>
                  <a:latin typeface="CMU Serif" panose="02000603000000000000" pitchFamily="2" charset="0"/>
                  <a:ea typeface="Calibri" panose="020F0502020204030204" pitchFamily="34" charset="0"/>
                  <a:cs typeface="Times New Roman" panose="02020603050405020304" pitchFamily="18" charset="0"/>
                </a:rPr>
                <a:t>models: (using K-Fold CV)</a:t>
              </a:r>
            </a:p>
            <a:p>
              <a:pPr lvl="0" algn="ctr" eaLnBrk="0" fontAlgn="base" hangingPunct="0">
                <a:spcBef>
                  <a:spcPct val="0"/>
                </a:spcBef>
                <a:spcAft>
                  <a:spcPct val="0"/>
                </a:spcAft>
              </a:pPr>
              <a:r>
                <a:rPr lang="en-US" altLang="en-US" sz="1200" b="1" dirty="0" smtClean="0">
                  <a:solidFill>
                    <a:schemeClr val="bg1"/>
                  </a:solidFill>
                  <a:latin typeface="CMU Serif" panose="02000603000000000000" pitchFamily="2" charset="0"/>
                  <a:cs typeface="Times New Roman" panose="02020603050405020304" pitchFamily="18" charset="0"/>
                </a:rPr>
                <a:t>LR, DT, KNN, RF, ADABOOST, BAGGING, </a:t>
              </a:r>
              <a:r>
                <a:rPr lang="en-US" altLang="en-US" sz="1200" b="1" dirty="0" smtClean="0">
                  <a:solidFill>
                    <a:schemeClr val="bg1"/>
                  </a:solidFill>
                  <a:latin typeface="CMU Serif" panose="02000603000000000000" pitchFamily="2" charset="0"/>
                  <a:cs typeface="Times New Roman" panose="02020603050405020304" pitchFamily="18" charset="0"/>
                </a:rPr>
                <a:t>SVM,BAGGING WITH DT, ADABOOST,GRADIENT BOOST,XGB,RIDGE,LASSO</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29" name="Rectangle: Rounded Corners 19">
              <a:extLst>
                <a:ext uri="{FF2B5EF4-FFF2-40B4-BE49-F238E27FC236}">
                  <a16:creationId xmlns:a16="http://schemas.microsoft.com/office/drawing/2014/main" id="{B6293D17-8873-42F4-A9CF-E3068DD72C6B}"/>
                </a:ext>
              </a:extLst>
            </p:cNvPr>
            <p:cNvSpPr>
              <a:spLocks noChangeArrowheads="1"/>
            </p:cNvSpPr>
            <p:nvPr/>
          </p:nvSpPr>
          <p:spPr bwMode="auto">
            <a:xfrm>
              <a:off x="3259319" y="4878372"/>
              <a:ext cx="5655855" cy="549275"/>
            </a:xfrm>
            <a:prstGeom prst="roundRect">
              <a:avLst>
                <a:gd name="adj" fmla="val 16667"/>
              </a:avLst>
            </a:prstGeom>
            <a:solidFill>
              <a:srgbClr val="2E75B6"/>
            </a:solidFill>
            <a:ln w="12700">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solidFill>
                  <a:effectLst/>
                  <a:latin typeface="CMU Serif" panose="020B0604020202020204" charset="0"/>
                  <a:ea typeface="CMU Serif" panose="020B0604020202020204" charset="0"/>
                  <a:cs typeface="CMU Serif" panose="020B0604020202020204" charset="0"/>
                </a:rPr>
                <a:t>Results</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dirty="0" smtClean="0">
                  <a:solidFill>
                    <a:schemeClr val="bg1"/>
                  </a:solidFill>
                  <a:latin typeface="CMU Serif" panose="020B0604020202020204" charset="0"/>
                  <a:ea typeface="CMU Serif" panose="020B0604020202020204" charset="0"/>
                  <a:cs typeface="CMU Serif" panose="020B0604020202020204" charset="0"/>
                </a:rPr>
                <a:t>11</a:t>
              </a:r>
              <a:r>
                <a:rPr lang="en-US" altLang="en-US" sz="1400" dirty="0" smtClean="0">
                  <a:solidFill>
                    <a:schemeClr val="bg1"/>
                  </a:solidFill>
                  <a:latin typeface="CMU Serif" panose="020B0604020202020204" charset="0"/>
                  <a:ea typeface="CMU Serif" panose="020B0604020202020204" charset="0"/>
                  <a:cs typeface="CMU Serif" panose="020B0604020202020204" charset="0"/>
                </a:rPr>
                <a:t> Analysis</a:t>
              </a:r>
              <a:endParaRPr kumimoji="0" lang="en-US" altLang="en-US" sz="1400" b="0" i="0" u="none" strike="noStrike" cap="none" normalizeH="0" baseline="0" dirty="0">
                <a:ln>
                  <a:noFill/>
                </a:ln>
                <a:solidFill>
                  <a:schemeClr val="bg1"/>
                </a:solidFill>
                <a:effectLst/>
                <a:latin typeface="CMU Serif" panose="020B0604020202020204" charset="0"/>
                <a:ea typeface="CMU Serif" panose="020B0604020202020204" charset="0"/>
                <a:cs typeface="CMU Serif" panose="020B0604020202020204" charset="0"/>
              </a:endParaRPr>
            </a:p>
          </p:txBody>
        </p:sp>
        <p:cxnSp>
          <p:nvCxnSpPr>
            <p:cNvPr id="37" name="Straight Arrow Connector 36">
              <a:extLst>
                <a:ext uri="{FF2B5EF4-FFF2-40B4-BE49-F238E27FC236}">
                  <a16:creationId xmlns:a16="http://schemas.microsoft.com/office/drawing/2014/main" id="{804CFA59-89D4-4C11-9B9A-6BFDCE4FCC15}"/>
                </a:ext>
              </a:extLst>
            </p:cNvPr>
            <p:cNvCxnSpPr>
              <a:cxnSpLocks/>
            </p:cNvCxnSpPr>
            <p:nvPr/>
          </p:nvCxnSpPr>
          <p:spPr>
            <a:xfrm flipH="1">
              <a:off x="6084077" y="5427647"/>
              <a:ext cx="3170" cy="3657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19">
              <a:extLst>
                <a:ext uri="{FF2B5EF4-FFF2-40B4-BE49-F238E27FC236}">
                  <a16:creationId xmlns:a16="http://schemas.microsoft.com/office/drawing/2014/main" id="{916D5767-FF53-4D4D-A066-49AA97B0D76A}"/>
                </a:ext>
              </a:extLst>
            </p:cNvPr>
            <p:cNvSpPr>
              <a:spLocks noChangeArrowheads="1"/>
            </p:cNvSpPr>
            <p:nvPr/>
          </p:nvSpPr>
          <p:spPr bwMode="auto">
            <a:xfrm>
              <a:off x="5085178" y="5802962"/>
              <a:ext cx="1997798" cy="833817"/>
            </a:xfrm>
            <a:prstGeom prst="roundRect">
              <a:avLst>
                <a:gd name="adj" fmla="val 16667"/>
              </a:avLst>
            </a:prstGeom>
            <a:solidFill>
              <a:srgbClr val="548235"/>
            </a:solidFill>
            <a:ln w="12700">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dirty="0" smtClean="0">
                  <a:ln>
                    <a:noFill/>
                  </a:ln>
                  <a:solidFill>
                    <a:schemeClr val="bg1"/>
                  </a:solidFill>
                  <a:effectLst/>
                  <a:latin typeface="CMU Serif" panose="02000603000000000000" pitchFamily="2" charset="0"/>
                  <a:ea typeface="CMU Serif" panose="02000603000000000000" pitchFamily="2" charset="0"/>
                  <a:cs typeface="CMU Serif" panose="02000603000000000000" pitchFamily="2" charset="0"/>
                </a:rPr>
                <a:t>Hyper Parameter Tuning using </a:t>
              </a:r>
              <a:r>
                <a:rPr lang="en-US" altLang="en-US" sz="1100" b="1" dirty="0" err="1" smtClean="0">
                  <a:solidFill>
                    <a:schemeClr val="bg1"/>
                  </a:solidFill>
                  <a:latin typeface="CMU Serif" panose="02000603000000000000" pitchFamily="2" charset="0"/>
                  <a:ea typeface="CMU Serif" panose="02000603000000000000" pitchFamily="2" charset="0"/>
                  <a:cs typeface="CMU Serif" panose="02000603000000000000" pitchFamily="2" charset="0"/>
                </a:rPr>
                <a:t>GridSearchCV</a:t>
              </a:r>
              <a:endParaRPr kumimoji="0" lang="en-US" altLang="en-US" sz="1100" b="1" i="0" u="none" strike="noStrike" cap="none" normalizeH="0" baseline="0" dirty="0">
                <a:ln>
                  <a:noFill/>
                </a:ln>
                <a:solidFill>
                  <a:schemeClr val="bg1"/>
                </a:solidFill>
                <a:effectLst/>
                <a:latin typeface="CMU Serif" panose="02000603000000000000" pitchFamily="2" charset="0"/>
                <a:ea typeface="CMU Serif" panose="02000603000000000000" pitchFamily="2" charset="0"/>
                <a:cs typeface="CMU Serif" panose="02000603000000000000" pitchFamily="2" charset="0"/>
              </a:endParaRPr>
            </a:p>
          </p:txBody>
        </p:sp>
      </p:grpSp>
      <p:sp>
        <p:nvSpPr>
          <p:cNvPr id="31" name="Title 2">
            <a:extLst>
              <a:ext uri="{FF2B5EF4-FFF2-40B4-BE49-F238E27FC236}">
                <a16:creationId xmlns:a16="http://schemas.microsoft.com/office/drawing/2014/main" id="{E5ED1483-A5F0-4EE4-9D2A-BAEF7196D18C}"/>
              </a:ext>
            </a:extLst>
          </p:cNvPr>
          <p:cNvSpPr>
            <a:spLocks noGrp="1"/>
          </p:cNvSpPr>
          <p:nvPr>
            <p:ph type="title"/>
          </p:nvPr>
        </p:nvSpPr>
        <p:spPr>
          <a:xfrm>
            <a:off x="503525" y="488740"/>
            <a:ext cx="10604993" cy="659862"/>
          </a:xfrm>
          <a:solidFill>
            <a:schemeClr val="accent1">
              <a:lumMod val="20000"/>
              <a:lumOff val="80000"/>
            </a:schemeClr>
          </a:solidFill>
        </p:spPr>
        <p:txBody>
          <a:bodyPr>
            <a:normAutofit/>
          </a:bodyPr>
          <a:lstStyle/>
          <a:p>
            <a:pPr algn="ctr"/>
            <a:r>
              <a:rPr lang="en-US" dirty="0"/>
              <a:t>Modeling Pipeline</a:t>
            </a:r>
          </a:p>
        </p:txBody>
      </p:sp>
      <p:pic>
        <p:nvPicPr>
          <p:cNvPr id="1026" name="Picture 2" descr="Image result for k-fold cross validation">
            <a:extLst>
              <a:ext uri="{FF2B5EF4-FFF2-40B4-BE49-F238E27FC236}">
                <a16:creationId xmlns:a16="http://schemas.microsoft.com/office/drawing/2014/main" id="{AE4A3E14-662A-4749-8446-3C83A0CE8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64" y="3094999"/>
            <a:ext cx="3749040" cy="2030965"/>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0598CB92-945E-4160-A3ED-E0925241C102}"/>
              </a:ext>
            </a:extLst>
          </p:cNvPr>
          <p:cNvCxnSpPr>
            <a:endCxn id="1026" idx="3"/>
          </p:cNvCxnSpPr>
          <p:nvPr/>
        </p:nvCxnSpPr>
        <p:spPr>
          <a:xfrm flipH="1">
            <a:off x="4411604" y="4110481"/>
            <a:ext cx="141664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17">
            <a:extLst>
              <a:ext uri="{FF2B5EF4-FFF2-40B4-BE49-F238E27FC236}">
                <a16:creationId xmlns:a16="http://schemas.microsoft.com/office/drawing/2014/main" id="{2DA95A65-7106-4AA7-B2C1-34EE09FEC9CA}"/>
              </a:ext>
            </a:extLst>
          </p:cNvPr>
          <p:cNvSpPr>
            <a:spLocks noChangeArrowheads="1"/>
          </p:cNvSpPr>
          <p:nvPr/>
        </p:nvSpPr>
        <p:spPr bwMode="auto">
          <a:xfrm>
            <a:off x="871433" y="2581812"/>
            <a:ext cx="3490654" cy="549275"/>
          </a:xfrm>
          <a:prstGeom prst="roundRect">
            <a:avLst>
              <a:gd name="adj" fmla="val 16667"/>
            </a:avLst>
          </a:prstGeom>
          <a:noFill/>
          <a:ln w="12700">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MU Serif" panose="02000603000000000000" pitchFamily="2" charset="0"/>
                <a:ea typeface="Calibri" panose="020F0502020204030204" pitchFamily="34" charset="0"/>
                <a:cs typeface="Times New Roman" panose="02020603050405020304" pitchFamily="18" charset="0"/>
              </a:rPr>
              <a:t>K-Fold Cross Validation Procedure</a:t>
            </a:r>
            <a:endParaRPr kumimoji="0" lang="en-US" altLang="en-US" sz="1800" b="0" i="0" u="none" strike="noStrike" cap="none" normalizeH="0" baseline="0" dirty="0">
              <a:ln>
                <a:noFill/>
              </a:ln>
              <a:effectLst/>
              <a:latin typeface="Arial" panose="020B0604020202020204" pitchFamily="34" charset="0"/>
            </a:endParaRPr>
          </a:p>
        </p:txBody>
      </p:sp>
      <p:sp>
        <p:nvSpPr>
          <p:cNvPr id="55" name="Rectangle: Rounded Corners 18">
            <a:extLst>
              <a:ext uri="{FF2B5EF4-FFF2-40B4-BE49-F238E27FC236}">
                <a16:creationId xmlns:a16="http://schemas.microsoft.com/office/drawing/2014/main" id="{46D0F0C8-E9D5-4E11-B969-DAC1E1CA1916}"/>
              </a:ext>
            </a:extLst>
          </p:cNvPr>
          <p:cNvSpPr>
            <a:spLocks noChangeArrowheads="1"/>
          </p:cNvSpPr>
          <p:nvPr/>
        </p:nvSpPr>
        <p:spPr bwMode="auto">
          <a:xfrm>
            <a:off x="7782036" y="2800658"/>
            <a:ext cx="1707665" cy="456179"/>
          </a:xfrm>
          <a:prstGeom prst="roundRect">
            <a:avLst>
              <a:gd name="adj" fmla="val 16667"/>
            </a:avLst>
          </a:prstGeom>
          <a:solidFill>
            <a:srgbClr val="2E75B6"/>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100" b="1" dirty="0" smtClean="0">
                <a:solidFill>
                  <a:schemeClr val="bg1"/>
                </a:solidFill>
                <a:latin typeface="CMU Serif" panose="02000603000000000000" pitchFamily="2" charset="0"/>
                <a:ea typeface="Calibri" panose="020F0502020204030204" pitchFamily="34" charset="0"/>
                <a:cs typeface="Times New Roman" panose="02020603050405020304" pitchFamily="18" charset="0"/>
              </a:rPr>
              <a:t>Label Encoding</a:t>
            </a:r>
            <a:endParaRPr lang="en-US" altLang="en-US" sz="1100" b="1" dirty="0">
              <a:solidFill>
                <a:schemeClr val="bg1"/>
              </a:solidFill>
              <a:latin typeface="CMU Serif" panose="02000603000000000000" pitchFamily="2" charset="0"/>
              <a:ea typeface="Calibri" panose="020F0502020204030204" pitchFamily="34" charset="0"/>
              <a:cs typeface="Times New Roman" panose="02020603050405020304" pitchFamily="18" charset="0"/>
            </a:endParaRPr>
          </a:p>
        </p:txBody>
      </p:sp>
      <p:cxnSp>
        <p:nvCxnSpPr>
          <p:cNvPr id="58" name="Straight Arrow Connector 57">
            <a:extLst>
              <a:ext uri="{FF2B5EF4-FFF2-40B4-BE49-F238E27FC236}">
                <a16:creationId xmlns:a16="http://schemas.microsoft.com/office/drawing/2014/main" id="{07F7AC5C-861F-4B74-8C2F-0D477AA71D95}"/>
              </a:ext>
            </a:extLst>
          </p:cNvPr>
          <p:cNvCxnSpPr/>
          <p:nvPr/>
        </p:nvCxnSpPr>
        <p:spPr>
          <a:xfrm>
            <a:off x="8628582" y="1810512"/>
            <a:ext cx="0" cy="29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7F7AC5C-861F-4B74-8C2F-0D477AA71D95}"/>
              </a:ext>
            </a:extLst>
          </p:cNvPr>
          <p:cNvCxnSpPr/>
          <p:nvPr/>
        </p:nvCxnSpPr>
        <p:spPr>
          <a:xfrm>
            <a:off x="8635868" y="3241807"/>
            <a:ext cx="0" cy="21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3739247021"/>
      </p:ext>
    </p:extLst>
  </p:cSld>
  <p:clrMapOvr>
    <a:masterClrMapping/>
  </p:clrMapOvr>
  <mc:AlternateContent xmlns:mc="http://schemas.openxmlformats.org/markup-compatibility/2006" xmlns:p14="http://schemas.microsoft.com/office/powerpoint/2010/main">
    <mc:Choice Requires="p14">
      <p:transition spd="slow" p14:dur="2000" advTm="42548"/>
    </mc:Choice>
    <mc:Fallback xmlns="">
      <p:transition spd="slow" advTm="4254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60F8272D-066F-4B4C-8344-C9C60A14362B}"/>
              </a:ext>
            </a:extLst>
          </p:cNvPr>
          <p:cNvSpPr>
            <a:spLocks noGrp="1"/>
          </p:cNvSpPr>
          <p:nvPr>
            <p:ph type="title"/>
          </p:nvPr>
        </p:nvSpPr>
        <p:spPr>
          <a:xfrm>
            <a:off x="442447" y="563154"/>
            <a:ext cx="10665772" cy="659862"/>
          </a:xfrm>
          <a:solidFill>
            <a:schemeClr val="accent1">
              <a:lumMod val="20000"/>
              <a:lumOff val="80000"/>
            </a:schemeClr>
          </a:solidFill>
        </p:spPr>
        <p:txBody>
          <a:bodyPr>
            <a:normAutofit/>
          </a:bodyPr>
          <a:lstStyle/>
          <a:p>
            <a:pPr algn="ctr"/>
            <a:r>
              <a:rPr lang="en-US" dirty="0"/>
              <a:t>5. </a:t>
            </a:r>
            <a:r>
              <a:rPr lang="en-US" dirty="0" smtClean="0"/>
              <a:t>EVALUATION </a:t>
            </a:r>
            <a:endParaRPr lang="en-US" dirty="0"/>
          </a:p>
        </p:txBody>
      </p:sp>
      <p:sp>
        <p:nvSpPr>
          <p:cNvPr id="4" name="Footer Placeholder 3">
            <a:extLst>
              <a:ext uri="{FF2B5EF4-FFF2-40B4-BE49-F238E27FC236}">
                <a16:creationId xmlns:a16="http://schemas.microsoft.com/office/drawing/2014/main" id="{691ED3D5-B18D-4856-AC77-DCE832572101}"/>
              </a:ext>
            </a:extLst>
          </p:cNvPr>
          <p:cNvSpPr>
            <a:spLocks noGrp="1"/>
          </p:cNvSpPr>
          <p:nvPr>
            <p:ph type="ftr" sz="quarter" idx="10"/>
          </p:nvPr>
        </p:nvSpPr>
        <p:spPr/>
        <p:txBody>
          <a:bodyPr/>
          <a:lstStyle/>
          <a:p>
            <a:r>
              <a:rPr lang="en-US" dirty="0">
                <a:solidFill>
                  <a:schemeClr val="tx1"/>
                </a:solidFill>
              </a:rPr>
              <a:t>Predicting Employee Wellness in Tech Industry using Machine Learning</a:t>
            </a:r>
          </a:p>
        </p:txBody>
      </p:sp>
      <p:sp>
        <p:nvSpPr>
          <p:cNvPr id="5" name="Slide Number Placeholder 4">
            <a:extLst>
              <a:ext uri="{FF2B5EF4-FFF2-40B4-BE49-F238E27FC236}">
                <a16:creationId xmlns:a16="http://schemas.microsoft.com/office/drawing/2014/main" id="{CBAAD314-6D6F-4246-A1C7-AAC82DFCEB4E}"/>
              </a:ext>
            </a:extLst>
          </p:cNvPr>
          <p:cNvSpPr>
            <a:spLocks noGrp="1"/>
          </p:cNvSpPr>
          <p:nvPr>
            <p:ph type="sldNum" sz="quarter" idx="11"/>
          </p:nvPr>
        </p:nvSpPr>
        <p:spPr/>
        <p:txBody>
          <a:bodyPr/>
          <a:lstStyle/>
          <a:p>
            <a:fld id="{E8562E48-ACC9-4670-96C1-5C78BC47E019}" type="slidenum">
              <a:rPr lang="en-US" smtClean="0"/>
              <a:pPr/>
              <a:t>13</a:t>
            </a:fld>
            <a:endParaRPr lang="en-US" dirty="0"/>
          </a:p>
        </p:txBody>
      </p:sp>
      <p:sp>
        <p:nvSpPr>
          <p:cNvPr id="12" name="Content Placeholder 1">
            <a:extLst>
              <a:ext uri="{FF2B5EF4-FFF2-40B4-BE49-F238E27FC236}">
                <a16:creationId xmlns:a16="http://schemas.microsoft.com/office/drawing/2014/main" id="{07F98F84-4180-4786-9B84-6F89C9C7850C}"/>
              </a:ext>
            </a:extLst>
          </p:cNvPr>
          <p:cNvSpPr txBox="1">
            <a:spLocks/>
          </p:cNvSpPr>
          <p:nvPr/>
        </p:nvSpPr>
        <p:spPr>
          <a:xfrm>
            <a:off x="648093" y="1575040"/>
            <a:ext cx="5486398" cy="423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Evaluation </a:t>
            </a:r>
            <a:r>
              <a:rPr lang="en-US" dirty="0" smtClean="0"/>
              <a:t>reporting </a:t>
            </a:r>
            <a:r>
              <a:rPr lang="en-US" dirty="0"/>
              <a:t>of</a:t>
            </a:r>
            <a:r>
              <a:rPr lang="en-US" dirty="0" smtClean="0"/>
              <a:t>:</a:t>
            </a:r>
            <a:endParaRPr lang="en-US" dirty="0"/>
          </a:p>
        </p:txBody>
      </p:sp>
      <p:grpSp>
        <p:nvGrpSpPr>
          <p:cNvPr id="10" name="Group 9">
            <a:extLst>
              <a:ext uri="{FF2B5EF4-FFF2-40B4-BE49-F238E27FC236}">
                <a16:creationId xmlns:a16="http://schemas.microsoft.com/office/drawing/2014/main" id="{C3A1E1A7-B7AC-460F-839D-F70519B0C2C2}"/>
              </a:ext>
            </a:extLst>
          </p:cNvPr>
          <p:cNvGrpSpPr/>
          <p:nvPr/>
        </p:nvGrpSpPr>
        <p:grpSpPr>
          <a:xfrm>
            <a:off x="9194725" y="1795018"/>
            <a:ext cx="1913494" cy="1698858"/>
            <a:chOff x="966695" y="1541285"/>
            <a:chExt cx="4799925" cy="4666963"/>
          </a:xfrm>
        </p:grpSpPr>
        <p:sp>
          <p:nvSpPr>
            <p:cNvPr id="9" name="Oval 8">
              <a:extLst>
                <a:ext uri="{FF2B5EF4-FFF2-40B4-BE49-F238E27FC236}">
                  <a16:creationId xmlns:a16="http://schemas.microsoft.com/office/drawing/2014/main" id="{6A80420B-08BE-47C6-A5CB-EA6ACEFF6E70}"/>
                </a:ext>
              </a:extLst>
            </p:cNvPr>
            <p:cNvSpPr/>
            <p:nvPr/>
          </p:nvSpPr>
          <p:spPr>
            <a:xfrm>
              <a:off x="1144987" y="2026417"/>
              <a:ext cx="4407408" cy="4181831"/>
            </a:xfrm>
            <a:prstGeom prst="ellipse">
              <a:avLst/>
            </a:prstGeom>
            <a:solidFill>
              <a:srgbClr val="EC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CC550AB-E22B-44C3-83D5-27C0275A48F4}"/>
                </a:ext>
              </a:extLst>
            </p:cNvPr>
            <p:cNvPicPr>
              <a:picLocks noChangeAspect="1"/>
            </p:cNvPicPr>
            <p:nvPr/>
          </p:nvPicPr>
          <p:blipFill rotWithShape="1">
            <a:blip r:embed="rId3">
              <a:extLst>
                <a:ext uri="{28A0092B-C50C-407E-A947-70E740481C1C}">
                  <a14:useLocalDpi xmlns:a14="http://schemas.microsoft.com/office/drawing/2010/main" val="0"/>
                </a:ext>
              </a:extLst>
            </a:blip>
            <a:srcRect l="7375" t="7085" r="6796" b="16229"/>
            <a:stretch/>
          </p:blipFill>
          <p:spPr>
            <a:xfrm>
              <a:off x="966695" y="1541285"/>
              <a:ext cx="4799925" cy="4288554"/>
            </a:xfrm>
            <a:prstGeom prst="rect">
              <a:avLst/>
            </a:prstGeom>
          </p:spPr>
        </p:pic>
      </p:grpSp>
      <p:sp>
        <p:nvSpPr>
          <p:cNvPr id="15" name="Content Placeholder 1">
            <a:extLst>
              <a:ext uri="{FF2B5EF4-FFF2-40B4-BE49-F238E27FC236}">
                <a16:creationId xmlns:a16="http://schemas.microsoft.com/office/drawing/2014/main" id="{07F98F84-4180-4786-9B84-6F89C9C7850C}"/>
              </a:ext>
            </a:extLst>
          </p:cNvPr>
          <p:cNvSpPr txBox="1">
            <a:spLocks/>
          </p:cNvSpPr>
          <p:nvPr/>
        </p:nvSpPr>
        <p:spPr>
          <a:xfrm>
            <a:off x="596126" y="4906258"/>
            <a:ext cx="10426691" cy="1551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XGB </a:t>
            </a:r>
            <a:r>
              <a:rPr lang="en-US" dirty="0" err="1" smtClean="0"/>
              <a:t>Regressor</a:t>
            </a:r>
            <a:r>
              <a:rPr lang="en-US" dirty="0" smtClean="0"/>
              <a:t>:</a:t>
            </a:r>
          </a:p>
          <a:p>
            <a:pPr marL="0" indent="0">
              <a:buFont typeface="Arial" panose="020B0604020202020204" pitchFamily="34" charset="0"/>
              <a:buNone/>
            </a:pPr>
            <a:r>
              <a:rPr lang="en-US" dirty="0" smtClean="0"/>
              <a:t>Train_R2: </a:t>
            </a:r>
            <a:r>
              <a:rPr lang="en-US" dirty="0" smtClean="0">
                <a:solidFill>
                  <a:srgbClr val="FF0000"/>
                </a:solidFill>
              </a:rPr>
              <a:t>99.1556</a:t>
            </a:r>
            <a:r>
              <a:rPr lang="en-US" dirty="0" smtClean="0"/>
              <a:t>   test_R2: </a:t>
            </a:r>
            <a:r>
              <a:rPr lang="en-US" dirty="0" smtClean="0">
                <a:solidFill>
                  <a:srgbClr val="FF0000"/>
                </a:solidFill>
              </a:rPr>
              <a:t>96.05</a:t>
            </a:r>
            <a:endParaRPr lang="en-US" dirty="0">
              <a:solidFill>
                <a:srgbClr val="FF0000"/>
              </a:solidFill>
            </a:endParaRPr>
          </a:p>
          <a:p>
            <a:pPr marL="0" indent="0">
              <a:buFont typeface="Arial" panose="020B0604020202020204" pitchFamily="34" charset="0"/>
              <a:buNone/>
            </a:pPr>
            <a:r>
              <a:rPr lang="en-US" dirty="0" smtClean="0"/>
              <a:t>From Above table, it is clear that XGB </a:t>
            </a:r>
            <a:r>
              <a:rPr lang="en-US" dirty="0" err="1" smtClean="0"/>
              <a:t>regressor</a:t>
            </a:r>
            <a:r>
              <a:rPr lang="en-US" dirty="0" smtClean="0"/>
              <a:t> giving better R square on both train and test data. </a:t>
            </a:r>
            <a:endParaRPr lang="en-US" dirty="0" smtClean="0"/>
          </a:p>
        </p:txBody>
      </p:sp>
      <p:pic>
        <p:nvPicPr>
          <p:cNvPr id="2" name="Picture 1"/>
          <p:cNvPicPr>
            <a:picLocks noChangeAspect="1"/>
          </p:cNvPicPr>
          <p:nvPr/>
        </p:nvPicPr>
        <p:blipFill>
          <a:blip r:embed="rId4"/>
          <a:stretch>
            <a:fillRect/>
          </a:stretch>
        </p:blipFill>
        <p:spPr>
          <a:xfrm>
            <a:off x="596126" y="1942323"/>
            <a:ext cx="8146385" cy="2876190"/>
          </a:xfrm>
          <a:prstGeom prst="rect">
            <a:avLst/>
          </a:prstGeom>
          <a:ln>
            <a:solidFill>
              <a:schemeClr val="accent1"/>
            </a:solidFill>
          </a:ln>
        </p:spPr>
      </p:pic>
      <p:sp>
        <p:nvSpPr>
          <p:cNvPr id="16" name="Rectangle 15"/>
          <p:cNvSpPr/>
          <p:nvPr/>
        </p:nvSpPr>
        <p:spPr>
          <a:xfrm>
            <a:off x="596125" y="4042069"/>
            <a:ext cx="8146385" cy="292187"/>
          </a:xfrm>
          <a:prstGeom prst="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1267338618"/>
      </p:ext>
    </p:extLst>
  </p:cSld>
  <p:clrMapOvr>
    <a:masterClrMapping/>
  </p:clrMapOvr>
  <mc:AlternateContent xmlns:mc="http://schemas.openxmlformats.org/markup-compatibility/2006" xmlns:p14="http://schemas.microsoft.com/office/powerpoint/2010/main">
    <mc:Choice Requires="p14">
      <p:transition spd="slow" p14:dur="2000" advTm="18623"/>
    </mc:Choice>
    <mc:Fallback xmlns="">
      <p:transition spd="slow" advTm="1862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1F5388-4EDB-4988-9733-CD1E6CEE4CCA}"/>
              </a:ext>
            </a:extLst>
          </p:cNvPr>
          <p:cNvSpPr>
            <a:spLocks noGrp="1"/>
          </p:cNvSpPr>
          <p:nvPr>
            <p:ph type="title"/>
          </p:nvPr>
        </p:nvSpPr>
        <p:spPr>
          <a:xfrm>
            <a:off x="504967" y="573206"/>
            <a:ext cx="11242533" cy="659862"/>
          </a:xfrm>
          <a:solidFill>
            <a:schemeClr val="accent1">
              <a:lumMod val="20000"/>
              <a:lumOff val="80000"/>
            </a:schemeClr>
          </a:solidFill>
        </p:spPr>
        <p:txBody>
          <a:bodyPr/>
          <a:lstStyle/>
          <a:p>
            <a:pPr algn="ctr"/>
            <a:r>
              <a:rPr lang="en-US" dirty="0" smtClean="0"/>
              <a:t>Hyper Parameter Tuning</a:t>
            </a:r>
            <a:endParaRPr lang="en-US" dirty="0"/>
          </a:p>
        </p:txBody>
      </p:sp>
      <p:sp>
        <p:nvSpPr>
          <p:cNvPr id="5" name="Slide Number Placeholder 4">
            <a:extLst>
              <a:ext uri="{FF2B5EF4-FFF2-40B4-BE49-F238E27FC236}">
                <a16:creationId xmlns:a16="http://schemas.microsoft.com/office/drawing/2014/main" id="{FCC0287F-1547-45E2-8B5E-0C94CB6A7F67}"/>
              </a:ext>
            </a:extLst>
          </p:cNvPr>
          <p:cNvSpPr>
            <a:spLocks noGrp="1"/>
          </p:cNvSpPr>
          <p:nvPr>
            <p:ph type="sldNum" sz="quarter" idx="11"/>
          </p:nvPr>
        </p:nvSpPr>
        <p:spPr/>
        <p:txBody>
          <a:bodyPr/>
          <a:lstStyle/>
          <a:p>
            <a:fld id="{E8562E48-ACC9-4670-96C1-5C78BC47E019}" type="slidenum">
              <a:rPr lang="en-US" smtClean="0"/>
              <a:pPr/>
              <a:t>14</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72738203"/>
              </p:ext>
            </p:extLst>
          </p:nvPr>
        </p:nvGraphicFramePr>
        <p:xfrm>
          <a:off x="504967" y="1424516"/>
          <a:ext cx="11242534" cy="3190999"/>
        </p:xfrm>
        <a:graphic>
          <a:graphicData uri="http://schemas.openxmlformats.org/drawingml/2006/table">
            <a:tbl>
              <a:tblPr firstRow="1" bandRow="1">
                <a:tableStyleId>{5C22544A-7EE6-4342-B048-85BDC9FD1C3A}</a:tableStyleId>
              </a:tblPr>
              <a:tblGrid>
                <a:gridCol w="790433">
                  <a:extLst>
                    <a:ext uri="{9D8B030D-6E8A-4147-A177-3AD203B41FA5}">
                      <a16:colId xmlns:a16="http://schemas.microsoft.com/office/drawing/2014/main" val="4217931619"/>
                    </a:ext>
                  </a:extLst>
                </a:gridCol>
                <a:gridCol w="1816100">
                  <a:extLst>
                    <a:ext uri="{9D8B030D-6E8A-4147-A177-3AD203B41FA5}">
                      <a16:colId xmlns:a16="http://schemas.microsoft.com/office/drawing/2014/main" val="4050154110"/>
                    </a:ext>
                  </a:extLst>
                </a:gridCol>
                <a:gridCol w="4018719">
                  <a:extLst>
                    <a:ext uri="{9D8B030D-6E8A-4147-A177-3AD203B41FA5}">
                      <a16:colId xmlns:a16="http://schemas.microsoft.com/office/drawing/2014/main" val="1660151877"/>
                    </a:ext>
                  </a:extLst>
                </a:gridCol>
                <a:gridCol w="2877897">
                  <a:extLst>
                    <a:ext uri="{9D8B030D-6E8A-4147-A177-3AD203B41FA5}">
                      <a16:colId xmlns:a16="http://schemas.microsoft.com/office/drawing/2014/main" val="1056429614"/>
                    </a:ext>
                  </a:extLst>
                </a:gridCol>
                <a:gridCol w="1739385">
                  <a:extLst>
                    <a:ext uri="{9D8B030D-6E8A-4147-A177-3AD203B41FA5}">
                      <a16:colId xmlns:a16="http://schemas.microsoft.com/office/drawing/2014/main" val="9104258"/>
                    </a:ext>
                  </a:extLst>
                </a:gridCol>
              </a:tblGrid>
              <a:tr h="670984">
                <a:tc rowSpan="2">
                  <a:txBody>
                    <a:bodyPr/>
                    <a:lstStyle/>
                    <a:p>
                      <a:pPr algn="ctr"/>
                      <a:endParaRPr lang="en-US" sz="1800" dirty="0" smtClean="0">
                        <a:latin typeface="CMU Serif" panose="020B0604020202020204" charset="0"/>
                        <a:ea typeface="CMU Serif" panose="020B0604020202020204" charset="0"/>
                        <a:cs typeface="CMU Serif" panose="020B0604020202020204" charset="0"/>
                      </a:endParaRPr>
                    </a:p>
                    <a:p>
                      <a:pPr algn="ctr"/>
                      <a:endParaRPr lang="en-US" sz="1800" dirty="0" smtClean="0">
                        <a:latin typeface="CMU Serif" panose="020B0604020202020204" charset="0"/>
                        <a:ea typeface="CMU Serif" panose="020B0604020202020204" charset="0"/>
                        <a:cs typeface="CMU Serif" panose="020B0604020202020204" charset="0"/>
                      </a:endParaRPr>
                    </a:p>
                    <a:p>
                      <a:pPr algn="ctr"/>
                      <a:r>
                        <a:rPr lang="en-US" sz="1800" dirty="0" smtClean="0">
                          <a:latin typeface="CMU Serif" panose="020B0604020202020204" charset="0"/>
                          <a:ea typeface="CMU Serif" panose="020B0604020202020204" charset="0"/>
                          <a:cs typeface="CMU Serif" panose="020B0604020202020204" charset="0"/>
                        </a:rPr>
                        <a:t>Sr. No.</a:t>
                      </a:r>
                      <a:endParaRPr lang="en-IN" sz="1800" dirty="0">
                        <a:latin typeface="CMU Serif" panose="020B0604020202020204" charset="0"/>
                        <a:ea typeface="CMU Serif" panose="020B0604020202020204" charset="0"/>
                        <a:cs typeface="CMU Serif" panose="020B0604020202020204" charset="0"/>
                      </a:endParaRPr>
                    </a:p>
                  </a:txBody>
                  <a:tcPr>
                    <a:solidFill>
                      <a:schemeClr val="accent5">
                        <a:lumMod val="75000"/>
                      </a:schemeClr>
                    </a:solidFill>
                  </a:tcPr>
                </a:tc>
                <a:tc rowSpan="2">
                  <a:txBody>
                    <a:bodyPr/>
                    <a:lstStyle/>
                    <a:p>
                      <a:pPr algn="ctr"/>
                      <a:endParaRPr lang="en-US" sz="1800" dirty="0" smtClean="0">
                        <a:latin typeface="CMU Serif" panose="020B0604020202020204" charset="0"/>
                        <a:ea typeface="CMU Serif" panose="020B0604020202020204" charset="0"/>
                        <a:cs typeface="CMU Serif" panose="020B0604020202020204" charset="0"/>
                      </a:endParaRPr>
                    </a:p>
                    <a:p>
                      <a:pPr algn="ctr"/>
                      <a:endParaRPr lang="en-US" sz="1800" dirty="0" smtClean="0">
                        <a:latin typeface="CMU Serif" panose="020B0604020202020204" charset="0"/>
                        <a:ea typeface="CMU Serif" panose="020B0604020202020204" charset="0"/>
                        <a:cs typeface="CMU Serif" panose="020B0604020202020204" charset="0"/>
                      </a:endParaRPr>
                    </a:p>
                    <a:p>
                      <a:pPr algn="ctr"/>
                      <a:r>
                        <a:rPr lang="en-US" sz="1800" dirty="0" smtClean="0">
                          <a:latin typeface="CMU Serif" panose="020B0604020202020204" charset="0"/>
                          <a:ea typeface="CMU Serif" panose="020B0604020202020204" charset="0"/>
                          <a:cs typeface="CMU Serif" panose="020B0604020202020204" charset="0"/>
                        </a:rPr>
                        <a:t>Model</a:t>
                      </a:r>
                      <a:endParaRPr lang="en-IN" sz="1800" dirty="0">
                        <a:latin typeface="CMU Serif" panose="020B0604020202020204" charset="0"/>
                        <a:ea typeface="CMU Serif" panose="020B0604020202020204" charset="0"/>
                        <a:cs typeface="CMU Serif" panose="020B0604020202020204" charset="0"/>
                      </a:endParaRPr>
                    </a:p>
                  </a:txBody>
                  <a:tcPr>
                    <a:solidFill>
                      <a:schemeClr val="accent5">
                        <a:lumMod val="75000"/>
                      </a:schemeClr>
                    </a:solidFill>
                  </a:tcPr>
                </a:tc>
                <a:tc rowSpan="2">
                  <a:txBody>
                    <a:bodyPr/>
                    <a:lstStyle/>
                    <a:p>
                      <a:pPr algn="ctr"/>
                      <a:endParaRPr lang="en-US" sz="1800" dirty="0" smtClean="0">
                        <a:latin typeface="CMU Serif" panose="020B0604020202020204" charset="0"/>
                        <a:ea typeface="CMU Serif" panose="020B0604020202020204" charset="0"/>
                        <a:cs typeface="CMU Serif" panose="020B0604020202020204" charset="0"/>
                      </a:endParaRPr>
                    </a:p>
                    <a:p>
                      <a:pPr algn="ctr"/>
                      <a:endParaRPr lang="en-US" sz="1800" dirty="0" smtClean="0">
                        <a:latin typeface="CMU Serif" panose="020B0604020202020204" charset="0"/>
                        <a:ea typeface="CMU Serif" panose="020B0604020202020204" charset="0"/>
                        <a:cs typeface="CMU Serif" panose="020B0604020202020204" charset="0"/>
                      </a:endParaRPr>
                    </a:p>
                    <a:p>
                      <a:pPr algn="ctr"/>
                      <a:r>
                        <a:rPr lang="en-US" sz="1800" dirty="0" smtClean="0">
                          <a:latin typeface="CMU Serif" panose="020B0604020202020204" charset="0"/>
                          <a:ea typeface="CMU Serif" panose="020B0604020202020204" charset="0"/>
                          <a:cs typeface="CMU Serif" panose="020B0604020202020204" charset="0"/>
                        </a:rPr>
                        <a:t>Parameter Grid</a:t>
                      </a:r>
                      <a:endParaRPr lang="en-IN" sz="1800" dirty="0">
                        <a:latin typeface="CMU Serif" panose="020B0604020202020204" charset="0"/>
                        <a:ea typeface="CMU Serif" panose="020B0604020202020204" charset="0"/>
                        <a:cs typeface="CMU Serif" panose="020B0604020202020204" charset="0"/>
                      </a:endParaRPr>
                    </a:p>
                  </a:txBody>
                  <a:tcPr>
                    <a:solidFill>
                      <a:schemeClr val="accent5">
                        <a:lumMod val="75000"/>
                      </a:schemeClr>
                    </a:solidFill>
                  </a:tcPr>
                </a:tc>
                <a:tc gridSpan="2">
                  <a:txBody>
                    <a:bodyPr/>
                    <a:lstStyle/>
                    <a:p>
                      <a:pPr algn="ctr"/>
                      <a:endParaRPr lang="en-US" sz="1800" dirty="0" smtClean="0">
                        <a:latin typeface="CMU Serif" panose="020B0604020202020204" charset="0"/>
                        <a:ea typeface="CMU Serif" panose="020B0604020202020204" charset="0"/>
                        <a:cs typeface="CMU Serif" panose="020B0604020202020204" charset="0"/>
                      </a:endParaRPr>
                    </a:p>
                    <a:p>
                      <a:pPr algn="ctr"/>
                      <a:r>
                        <a:rPr lang="en-US" sz="1800" dirty="0" smtClean="0">
                          <a:latin typeface="CMU Serif" panose="020B0604020202020204" charset="0"/>
                          <a:ea typeface="CMU Serif" panose="020B0604020202020204" charset="0"/>
                          <a:cs typeface="CMU Serif" panose="020B0604020202020204" charset="0"/>
                        </a:rPr>
                        <a:t>GridSearchCV</a:t>
                      </a:r>
                    </a:p>
                    <a:p>
                      <a:pPr algn="ctr"/>
                      <a:endParaRPr lang="en-US" sz="1800" dirty="0" smtClean="0">
                        <a:latin typeface="CMU Serif" panose="020B0604020202020204" charset="0"/>
                        <a:ea typeface="CMU Serif" panose="020B0604020202020204" charset="0"/>
                        <a:cs typeface="CMU Serif" panose="020B0604020202020204" charset="0"/>
                      </a:endParaRPr>
                    </a:p>
                  </a:txBody>
                  <a:tcPr>
                    <a:solidFill>
                      <a:schemeClr val="accent5">
                        <a:lumMod val="75000"/>
                      </a:schemeClr>
                    </a:solidFill>
                  </a:tcPr>
                </a:tc>
                <a:tc hMerge="1">
                  <a:txBody>
                    <a:bodyPr/>
                    <a:lstStyle/>
                    <a:p>
                      <a:endParaRPr lang="en-IN"/>
                    </a:p>
                  </a:txBody>
                  <a:tcPr/>
                </a:tc>
                <a:extLst>
                  <a:ext uri="{0D108BD9-81ED-4DB2-BD59-A6C34878D82A}">
                    <a16:rowId xmlns:a16="http://schemas.microsoft.com/office/drawing/2014/main" val="2707240058"/>
                  </a:ext>
                </a:extLst>
              </a:tr>
              <a:tr h="419474">
                <a:tc vMerge="1">
                  <a:txBody>
                    <a:bodyPr/>
                    <a:lstStyle/>
                    <a:p>
                      <a:endParaRPr lang="en-IN"/>
                    </a:p>
                  </a:txBody>
                  <a:tcPr/>
                </a:tc>
                <a:tc vMerge="1">
                  <a:txBody>
                    <a:bodyPr/>
                    <a:lstStyle/>
                    <a:p>
                      <a:endParaRPr lang="en-IN" dirty="0"/>
                    </a:p>
                  </a:txBody>
                  <a:tcPr/>
                </a:tc>
                <a:tc vMerge="1">
                  <a:txBody>
                    <a:bodyPr/>
                    <a:lstStyle/>
                    <a:p>
                      <a:endParaRPr lang="en-IN" dirty="0"/>
                    </a:p>
                  </a:txBody>
                  <a:tcPr/>
                </a:tc>
                <a:tc>
                  <a:txBody>
                    <a:bodyPr/>
                    <a:lstStyle/>
                    <a:p>
                      <a:pPr algn="ctr"/>
                      <a:r>
                        <a:rPr lang="en-US" sz="1800" dirty="0" smtClean="0">
                          <a:solidFill>
                            <a:schemeClr val="bg1"/>
                          </a:solidFill>
                          <a:latin typeface="CMU Serif" panose="020B0604020202020204" charset="0"/>
                          <a:ea typeface="CMU Serif" panose="020B0604020202020204" charset="0"/>
                          <a:cs typeface="CMU Serif" panose="020B0604020202020204" charset="0"/>
                        </a:rPr>
                        <a:t>Best</a:t>
                      </a:r>
                      <a:r>
                        <a:rPr lang="en-US" sz="1800" baseline="0" dirty="0" smtClean="0">
                          <a:solidFill>
                            <a:schemeClr val="bg1"/>
                          </a:solidFill>
                          <a:latin typeface="CMU Serif" panose="020B0604020202020204" charset="0"/>
                          <a:ea typeface="CMU Serif" panose="020B0604020202020204" charset="0"/>
                          <a:cs typeface="CMU Serif" panose="020B0604020202020204" charset="0"/>
                        </a:rPr>
                        <a:t> Parameter</a:t>
                      </a:r>
                      <a:endParaRPr lang="en-IN" sz="1800" dirty="0">
                        <a:solidFill>
                          <a:schemeClr val="bg1"/>
                        </a:solidFill>
                        <a:latin typeface="CMU Serif" panose="020B0604020202020204" charset="0"/>
                        <a:ea typeface="CMU Serif" panose="020B0604020202020204" charset="0"/>
                        <a:cs typeface="CMU Serif" panose="020B0604020202020204" charset="0"/>
                      </a:endParaRPr>
                    </a:p>
                  </a:txBody>
                  <a:tcPr>
                    <a:solidFill>
                      <a:schemeClr val="accent5">
                        <a:lumMod val="75000"/>
                      </a:schemeClr>
                    </a:solidFill>
                  </a:tcPr>
                </a:tc>
                <a:tc>
                  <a:txBody>
                    <a:bodyPr/>
                    <a:lstStyle/>
                    <a:p>
                      <a:pPr algn="ctr"/>
                      <a:r>
                        <a:rPr lang="en-US" sz="1800" dirty="0" smtClean="0">
                          <a:solidFill>
                            <a:schemeClr val="bg1"/>
                          </a:solidFill>
                          <a:latin typeface="CMU Serif" panose="020B0604020202020204" charset="0"/>
                          <a:ea typeface="CMU Serif" panose="020B0604020202020204" charset="0"/>
                          <a:cs typeface="CMU Serif" panose="020B0604020202020204" charset="0"/>
                        </a:rPr>
                        <a:t>Accuracy</a:t>
                      </a:r>
                      <a:endParaRPr lang="en-IN" sz="1800" dirty="0">
                        <a:solidFill>
                          <a:schemeClr val="bg1"/>
                        </a:solidFill>
                        <a:latin typeface="CMU Serif" panose="020B0604020202020204" charset="0"/>
                        <a:ea typeface="CMU Serif" panose="020B0604020202020204" charset="0"/>
                        <a:cs typeface="CMU Serif" panose="020B0604020202020204" charset="0"/>
                      </a:endParaRPr>
                    </a:p>
                  </a:txBody>
                  <a:tcPr>
                    <a:solidFill>
                      <a:schemeClr val="accent5">
                        <a:lumMod val="75000"/>
                      </a:schemeClr>
                    </a:solidFill>
                  </a:tcPr>
                </a:tc>
                <a:extLst>
                  <a:ext uri="{0D108BD9-81ED-4DB2-BD59-A6C34878D82A}">
                    <a16:rowId xmlns:a16="http://schemas.microsoft.com/office/drawing/2014/main" val="4275757592"/>
                  </a:ext>
                </a:extLst>
              </a:tr>
              <a:tr h="1857125">
                <a:tc>
                  <a:txBody>
                    <a:bodyPr/>
                    <a:lstStyle/>
                    <a:p>
                      <a:pPr algn="ctr"/>
                      <a:endParaRPr lang="en-US" sz="1600" b="0" dirty="0" smtClean="0">
                        <a:latin typeface="CMU Serif" panose="020B0604020202020204" charset="0"/>
                        <a:ea typeface="CMU Serif" panose="020B0604020202020204" charset="0"/>
                        <a:cs typeface="CMU Serif" panose="020B0604020202020204" charset="0"/>
                      </a:endParaRPr>
                    </a:p>
                    <a:p>
                      <a:pPr algn="ctr"/>
                      <a:endParaRPr lang="en-US" sz="1600" b="0" dirty="0" smtClean="0">
                        <a:latin typeface="CMU Serif" panose="020B0604020202020204" charset="0"/>
                        <a:ea typeface="CMU Serif" panose="020B0604020202020204" charset="0"/>
                        <a:cs typeface="CMU Serif" panose="020B0604020202020204" charset="0"/>
                      </a:endParaRPr>
                    </a:p>
                    <a:p>
                      <a:pPr algn="ctr"/>
                      <a:endParaRPr lang="en-US" sz="1600" b="0" dirty="0" smtClean="0">
                        <a:latin typeface="CMU Serif" panose="020B0604020202020204" charset="0"/>
                        <a:ea typeface="CMU Serif" panose="020B0604020202020204" charset="0"/>
                        <a:cs typeface="CMU Serif" panose="020B0604020202020204" charset="0"/>
                      </a:endParaRPr>
                    </a:p>
                    <a:p>
                      <a:pPr algn="ctr"/>
                      <a:r>
                        <a:rPr lang="en-US" sz="1600" b="0" dirty="0" smtClean="0">
                          <a:latin typeface="CMU Serif" panose="020B0604020202020204" charset="0"/>
                          <a:ea typeface="CMU Serif" panose="020B0604020202020204" charset="0"/>
                          <a:cs typeface="CMU Serif" panose="020B0604020202020204" charset="0"/>
                        </a:rPr>
                        <a:t>1.</a:t>
                      </a:r>
                      <a:endParaRPr lang="en-IN" sz="1600" b="0" dirty="0">
                        <a:latin typeface="CMU Serif" panose="020B0604020202020204" charset="0"/>
                        <a:ea typeface="CMU Serif" panose="020B0604020202020204" charset="0"/>
                        <a:cs typeface="CMU Serif" panose="020B0604020202020204" charset="0"/>
                      </a:endParaRPr>
                    </a:p>
                  </a:txBody>
                  <a:tcPr/>
                </a:tc>
                <a:tc>
                  <a:txBody>
                    <a:bodyPr/>
                    <a:lstStyle/>
                    <a:p>
                      <a:pPr algn="ctr"/>
                      <a:endParaRPr lang="en-US" sz="1600" b="1" dirty="0" smtClean="0">
                        <a:latin typeface="CMU Serif" panose="020B0604020202020204" charset="0"/>
                        <a:ea typeface="CMU Serif" panose="020B0604020202020204" charset="0"/>
                        <a:cs typeface="CMU Serif" panose="020B0604020202020204" charset="0"/>
                      </a:endParaRPr>
                    </a:p>
                    <a:p>
                      <a:pPr algn="ctr"/>
                      <a:endParaRPr lang="en-US" sz="1600" b="1" dirty="0" smtClean="0">
                        <a:latin typeface="CMU Serif" panose="020B0604020202020204" charset="0"/>
                        <a:ea typeface="CMU Serif" panose="020B0604020202020204" charset="0"/>
                        <a:cs typeface="CMU Serif" panose="020B0604020202020204" charset="0"/>
                      </a:endParaRPr>
                    </a:p>
                    <a:p>
                      <a:pPr algn="ctr"/>
                      <a:r>
                        <a:rPr lang="en-US" sz="1600" b="1" dirty="0" err="1" smtClean="0">
                          <a:latin typeface="CMU Serif" panose="020B0604020202020204" charset="0"/>
                          <a:ea typeface="CMU Serif" panose="020B0604020202020204" charset="0"/>
                          <a:cs typeface="CMU Serif" panose="020B0604020202020204" charset="0"/>
                        </a:rPr>
                        <a:t>XGBoost</a:t>
                      </a:r>
                      <a:r>
                        <a:rPr lang="en-US" sz="1600" b="1" baseline="0" dirty="0" smtClean="0">
                          <a:latin typeface="CMU Serif" panose="020B0604020202020204" charset="0"/>
                          <a:ea typeface="CMU Serif" panose="020B0604020202020204" charset="0"/>
                          <a:cs typeface="CMU Serif" panose="020B0604020202020204" charset="0"/>
                        </a:rPr>
                        <a:t> </a:t>
                      </a:r>
                      <a:r>
                        <a:rPr lang="en-US" sz="1600" b="1" baseline="0" dirty="0" err="1" smtClean="0">
                          <a:latin typeface="CMU Serif" panose="020B0604020202020204" charset="0"/>
                          <a:ea typeface="CMU Serif" panose="020B0604020202020204" charset="0"/>
                          <a:cs typeface="CMU Serif" panose="020B0604020202020204" charset="0"/>
                        </a:rPr>
                        <a:t>Regressor</a:t>
                      </a:r>
                      <a:endParaRPr lang="en-US" sz="1600" b="1" dirty="0" smtClean="0">
                        <a:latin typeface="CMU Serif" panose="020B0604020202020204" charset="0"/>
                        <a:ea typeface="CMU Serif" panose="020B0604020202020204" charset="0"/>
                        <a:cs typeface="CMU Serif" panose="020B0604020202020204" charset="0"/>
                      </a:endParaRPr>
                    </a:p>
                  </a:txBody>
                  <a:tcPr/>
                </a:tc>
                <a:tc>
                  <a:txBody>
                    <a:bodyPr/>
                    <a:lstStyle/>
                    <a:p>
                      <a:pPr algn="just"/>
                      <a:r>
                        <a:rPr lang="en-US" sz="1600" dirty="0" err="1" smtClean="0">
                          <a:latin typeface="Times New Roman" panose="02020603050405020304" pitchFamily="18" charset="0"/>
                          <a:cs typeface="Times New Roman" panose="02020603050405020304" pitchFamily="18" charset="0"/>
                        </a:rPr>
                        <a:t>base_score</a:t>
                      </a:r>
                      <a:r>
                        <a:rPr lang="en-US" sz="1600" dirty="0" smtClean="0">
                          <a:latin typeface="Times New Roman" panose="02020603050405020304" pitchFamily="18" charset="0"/>
                          <a:cs typeface="Times New Roman" panose="02020603050405020304" pitchFamily="18" charset="0"/>
                        </a:rPr>
                        <a:t>=[0.25,0.5,0.75,1] </a:t>
                      </a:r>
                    </a:p>
                    <a:p>
                      <a:pPr algn="just"/>
                      <a:r>
                        <a:rPr lang="en-US" sz="1600" dirty="0" err="1" smtClean="0">
                          <a:latin typeface="Times New Roman" panose="02020603050405020304" pitchFamily="18" charset="0"/>
                          <a:cs typeface="Times New Roman" panose="02020603050405020304" pitchFamily="18" charset="0"/>
                        </a:rPr>
                        <a:t>n_estimators</a:t>
                      </a:r>
                      <a:r>
                        <a:rPr lang="en-US" sz="1600" dirty="0" smtClean="0">
                          <a:latin typeface="Times New Roman" panose="02020603050405020304" pitchFamily="18" charset="0"/>
                          <a:cs typeface="Times New Roman" panose="02020603050405020304" pitchFamily="18" charset="0"/>
                        </a:rPr>
                        <a:t> = [100, 500, 900, 1100, 1500]</a:t>
                      </a:r>
                    </a:p>
                    <a:p>
                      <a:pPr algn="just"/>
                      <a:r>
                        <a:rPr lang="en-US" sz="1600" dirty="0" err="1" smtClean="0">
                          <a:latin typeface="Times New Roman" panose="02020603050405020304" pitchFamily="18" charset="0"/>
                          <a:cs typeface="Times New Roman" panose="02020603050405020304" pitchFamily="18" charset="0"/>
                        </a:rPr>
                        <a:t>max_depth</a:t>
                      </a:r>
                      <a:r>
                        <a:rPr lang="en-US" sz="1600" dirty="0" smtClean="0">
                          <a:latin typeface="Times New Roman" panose="02020603050405020304" pitchFamily="18" charset="0"/>
                          <a:cs typeface="Times New Roman" panose="02020603050405020304" pitchFamily="18" charset="0"/>
                        </a:rPr>
                        <a:t> = [2, 3, 5, 10, 15] booster=['</a:t>
                      </a:r>
                      <a:r>
                        <a:rPr lang="en-US" sz="1600" dirty="0" err="1" smtClean="0">
                          <a:latin typeface="Times New Roman" panose="02020603050405020304" pitchFamily="18" charset="0"/>
                          <a:cs typeface="Times New Roman" panose="02020603050405020304" pitchFamily="18" charset="0"/>
                        </a:rPr>
                        <a:t>gbtree</a:t>
                      </a:r>
                      <a:r>
                        <a:rPr lang="en-US" sz="1600" dirty="0" smtClean="0">
                          <a:latin typeface="Times New Roman" panose="02020603050405020304" pitchFamily="18" charset="0"/>
                          <a:cs typeface="Times New Roman" panose="02020603050405020304" pitchFamily="18" charset="0"/>
                        </a:rPr>
                        <a:t>','</a:t>
                      </a:r>
                      <a:r>
                        <a:rPr lang="en-US" sz="1600" dirty="0" err="1" smtClean="0">
                          <a:latin typeface="Times New Roman" panose="02020603050405020304" pitchFamily="18" charset="0"/>
                          <a:cs typeface="Times New Roman" panose="02020603050405020304" pitchFamily="18" charset="0"/>
                        </a:rPr>
                        <a:t>gblinear</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learning_rate</a:t>
                      </a:r>
                      <a:r>
                        <a:rPr lang="en-US" sz="1600" dirty="0" smtClean="0">
                          <a:latin typeface="Times New Roman" panose="02020603050405020304" pitchFamily="18" charset="0"/>
                          <a:cs typeface="Times New Roman" panose="02020603050405020304" pitchFamily="18" charset="0"/>
                        </a:rPr>
                        <a:t>=[0.05,0.1,0.15,0.20]</a:t>
                      </a:r>
                    </a:p>
                    <a:p>
                      <a:pPr algn="just"/>
                      <a:r>
                        <a:rPr lang="en-US" sz="1600" dirty="0" err="1" smtClean="0">
                          <a:latin typeface="Times New Roman" panose="02020603050405020304" pitchFamily="18" charset="0"/>
                          <a:cs typeface="Times New Roman" panose="02020603050405020304" pitchFamily="18" charset="0"/>
                        </a:rPr>
                        <a:t>min_child_weight</a:t>
                      </a:r>
                      <a:r>
                        <a:rPr lang="en-US" sz="1600" dirty="0" smtClean="0">
                          <a:latin typeface="Times New Roman" panose="02020603050405020304" pitchFamily="18" charset="0"/>
                          <a:cs typeface="Times New Roman" panose="02020603050405020304" pitchFamily="18" charset="0"/>
                        </a:rPr>
                        <a:t>=[1,2,3,4]</a:t>
                      </a:r>
                      <a:endParaRPr lang="pt-BR" sz="1600" b="0" dirty="0" smtClean="0">
                        <a:latin typeface="Times New Roman" panose="02020603050405020304" pitchFamily="18" charset="0"/>
                        <a:ea typeface="CMU Serif" panose="020B0604020202020204" charset="0"/>
                        <a:cs typeface="Times New Roman" panose="02020603050405020304" pitchFamily="18" charset="0"/>
                      </a:endParaRPr>
                    </a:p>
                  </a:txBody>
                  <a:tcPr/>
                </a:tc>
                <a:tc>
                  <a:txBody>
                    <a:bodyPr/>
                    <a:lstStyle/>
                    <a:p>
                      <a:pPr algn="just"/>
                      <a:r>
                        <a:rPr lang="en-US" sz="1600" b="0" dirty="0" err="1" smtClean="0">
                          <a:latin typeface="Times New Roman" panose="02020603050405020304" pitchFamily="18" charset="0"/>
                          <a:ea typeface="CMU Serif" panose="020B0604020202020204" charset="0"/>
                          <a:cs typeface="Times New Roman" panose="02020603050405020304" pitchFamily="18" charset="0"/>
                        </a:rPr>
                        <a:t>base_score</a:t>
                      </a:r>
                      <a:r>
                        <a:rPr lang="en-US" sz="1600" b="0" dirty="0" smtClean="0">
                          <a:latin typeface="Times New Roman" panose="02020603050405020304" pitchFamily="18" charset="0"/>
                          <a:ea typeface="CMU Serif" panose="020B0604020202020204" charset="0"/>
                          <a:cs typeface="Times New Roman" panose="02020603050405020304" pitchFamily="18" charset="0"/>
                        </a:rPr>
                        <a:t>=1</a:t>
                      </a:r>
                    </a:p>
                    <a:p>
                      <a:pPr algn="just"/>
                      <a:r>
                        <a:rPr lang="en-US" sz="1600" b="0" dirty="0" err="1" smtClean="0">
                          <a:latin typeface="Times New Roman" panose="02020603050405020304" pitchFamily="18" charset="0"/>
                          <a:ea typeface="CMU Serif" panose="020B0604020202020204" charset="0"/>
                          <a:cs typeface="Times New Roman" panose="02020603050405020304" pitchFamily="18" charset="0"/>
                        </a:rPr>
                        <a:t>n_estimators</a:t>
                      </a:r>
                      <a:r>
                        <a:rPr lang="en-US" sz="1600" b="0" dirty="0" smtClean="0">
                          <a:latin typeface="Times New Roman" panose="02020603050405020304" pitchFamily="18" charset="0"/>
                          <a:ea typeface="CMU Serif" panose="020B0604020202020204" charset="0"/>
                          <a:cs typeface="Times New Roman" panose="02020603050405020304" pitchFamily="18" charset="0"/>
                        </a:rPr>
                        <a:t>=900</a:t>
                      </a:r>
                      <a:endParaRPr lang="en-IN" sz="1600" b="0" dirty="0" smtClean="0">
                        <a:latin typeface="Times New Roman" panose="02020603050405020304" pitchFamily="18" charset="0"/>
                        <a:ea typeface="CMU Serif" panose="020B0604020202020204" charset="0"/>
                        <a:cs typeface="Times New Roman" panose="02020603050405020304" pitchFamily="18" charset="0"/>
                      </a:endParaRPr>
                    </a:p>
                    <a:p>
                      <a:pPr algn="just"/>
                      <a:r>
                        <a:rPr lang="en-US" sz="1600" b="0" dirty="0" err="1" smtClean="0">
                          <a:latin typeface="Times New Roman" panose="02020603050405020304" pitchFamily="18" charset="0"/>
                          <a:ea typeface="CMU Serif" panose="020B0604020202020204" charset="0"/>
                          <a:cs typeface="Times New Roman" panose="02020603050405020304" pitchFamily="18" charset="0"/>
                        </a:rPr>
                        <a:t>Max_depth</a:t>
                      </a:r>
                      <a:r>
                        <a:rPr lang="en-US" sz="1600" b="0" dirty="0" smtClean="0">
                          <a:latin typeface="Times New Roman" panose="02020603050405020304" pitchFamily="18" charset="0"/>
                          <a:ea typeface="CMU Serif" panose="020B0604020202020204" charset="0"/>
                          <a:cs typeface="Times New Roman" panose="02020603050405020304" pitchFamily="18" charset="0"/>
                        </a:rPr>
                        <a:t>=15</a:t>
                      </a:r>
                    </a:p>
                    <a:p>
                      <a:pPr algn="just"/>
                      <a:r>
                        <a:rPr lang="en-US" sz="1600" b="0" dirty="0" smtClean="0">
                          <a:latin typeface="Times New Roman" panose="02020603050405020304" pitchFamily="18" charset="0"/>
                          <a:ea typeface="CMU Serif" panose="020B0604020202020204" charset="0"/>
                          <a:cs typeface="Times New Roman" panose="02020603050405020304" pitchFamily="18" charset="0"/>
                        </a:rPr>
                        <a:t>Booster</a:t>
                      </a:r>
                      <a:r>
                        <a:rPr lang="en-IN" sz="1600" b="0" dirty="0" smtClean="0">
                          <a:latin typeface="Times New Roman" panose="02020603050405020304" pitchFamily="18" charset="0"/>
                          <a:ea typeface="CMU Serif" panose="020B0604020202020204" charset="0"/>
                          <a:cs typeface="Times New Roman" panose="02020603050405020304" pitchFamily="18" charset="0"/>
                        </a:rPr>
                        <a:t>=‘</a:t>
                      </a:r>
                      <a:r>
                        <a:rPr lang="en-IN" sz="1600" b="0" dirty="0" err="1" smtClean="0">
                          <a:latin typeface="Times New Roman" panose="02020603050405020304" pitchFamily="18" charset="0"/>
                          <a:ea typeface="CMU Serif" panose="020B0604020202020204" charset="0"/>
                          <a:cs typeface="Times New Roman" panose="02020603050405020304" pitchFamily="18" charset="0"/>
                        </a:rPr>
                        <a:t>gbtree</a:t>
                      </a:r>
                      <a:r>
                        <a:rPr lang="en-IN" sz="1600" b="0" dirty="0" smtClean="0">
                          <a:latin typeface="Times New Roman" panose="02020603050405020304" pitchFamily="18" charset="0"/>
                          <a:ea typeface="CMU Serif" panose="020B0604020202020204" charset="0"/>
                          <a:cs typeface="Times New Roman" panose="02020603050405020304" pitchFamily="18" charset="0"/>
                        </a:rPr>
                        <a:t>’</a:t>
                      </a:r>
                    </a:p>
                    <a:p>
                      <a:pPr algn="just"/>
                      <a:r>
                        <a:rPr lang="en-US" sz="1600" b="0" dirty="0" err="1" smtClean="0">
                          <a:latin typeface="Times New Roman" panose="02020603050405020304" pitchFamily="18" charset="0"/>
                          <a:ea typeface="CMU Serif" panose="020B0604020202020204" charset="0"/>
                          <a:cs typeface="Times New Roman" panose="02020603050405020304" pitchFamily="18" charset="0"/>
                        </a:rPr>
                        <a:t>Learning_rate</a:t>
                      </a:r>
                      <a:r>
                        <a:rPr lang="en-US" sz="1600" b="0" dirty="0" smtClean="0">
                          <a:latin typeface="Times New Roman" panose="02020603050405020304" pitchFamily="18" charset="0"/>
                          <a:ea typeface="CMU Serif" panose="020B0604020202020204" charset="0"/>
                          <a:cs typeface="Times New Roman" panose="02020603050405020304" pitchFamily="18" charset="0"/>
                        </a:rPr>
                        <a:t>=0.1</a:t>
                      </a:r>
                    </a:p>
                    <a:p>
                      <a:pPr algn="just"/>
                      <a:r>
                        <a:rPr lang="en-US" sz="1600" b="0" dirty="0" err="1" smtClean="0">
                          <a:latin typeface="Times New Roman" panose="02020603050405020304" pitchFamily="18" charset="0"/>
                          <a:ea typeface="CMU Serif" panose="020B0604020202020204" charset="0"/>
                          <a:cs typeface="Times New Roman" panose="02020603050405020304" pitchFamily="18" charset="0"/>
                        </a:rPr>
                        <a:t>Min_child_weight</a:t>
                      </a:r>
                      <a:r>
                        <a:rPr lang="en-US" sz="1600" b="0" dirty="0" smtClean="0">
                          <a:latin typeface="Times New Roman" panose="02020603050405020304" pitchFamily="18" charset="0"/>
                          <a:ea typeface="CMU Serif" panose="020B0604020202020204" charset="0"/>
                          <a:cs typeface="Times New Roman" panose="02020603050405020304" pitchFamily="18" charset="0"/>
                        </a:rPr>
                        <a:t>=1</a:t>
                      </a:r>
                    </a:p>
                  </a:txBody>
                  <a:tcPr/>
                </a:tc>
                <a:tc>
                  <a:txBody>
                    <a:bodyPr/>
                    <a:lstStyle/>
                    <a:p>
                      <a:pPr algn="just"/>
                      <a:endParaRPr lang="en-IN" sz="1300" b="1" kern="1200" dirty="0" smtClean="0">
                        <a:solidFill>
                          <a:schemeClr val="dk1"/>
                        </a:solidFill>
                        <a:effectLst/>
                        <a:latin typeface="CMU Serif" panose="020B0604020202020204" charset="0"/>
                        <a:ea typeface="CMU Serif" panose="020B0604020202020204" charset="0"/>
                        <a:cs typeface="CMU Serif" panose="020B0604020202020204" charset="0"/>
                      </a:endParaRPr>
                    </a:p>
                    <a:p>
                      <a:pPr algn="just"/>
                      <a:endParaRPr lang="en-US" sz="1300" b="1" kern="1200" dirty="0" smtClean="0">
                        <a:solidFill>
                          <a:schemeClr val="dk1"/>
                        </a:solidFill>
                        <a:effectLst/>
                        <a:latin typeface="CMU Serif" panose="020B0604020202020204" charset="0"/>
                        <a:ea typeface="CMU Serif" panose="020B0604020202020204" charset="0"/>
                        <a:cs typeface="CMU Serif" panose="020B0604020202020204" charset="0"/>
                      </a:endParaRPr>
                    </a:p>
                    <a:p>
                      <a:pPr algn="just"/>
                      <a:endParaRPr lang="en-IN" sz="1300" b="1" kern="1200" dirty="0" smtClean="0">
                        <a:solidFill>
                          <a:schemeClr val="dk1"/>
                        </a:solidFill>
                        <a:effectLst/>
                        <a:latin typeface="CMU Serif" panose="020B0604020202020204" charset="0"/>
                        <a:ea typeface="CMU Serif" panose="020B0604020202020204" charset="0"/>
                        <a:cs typeface="CMU Serif" panose="020B0604020202020204" charset="0"/>
                      </a:endParaRPr>
                    </a:p>
                    <a:p>
                      <a:pPr algn="ctr"/>
                      <a:r>
                        <a:rPr lang="en-IN" sz="2000" b="1" kern="1200" dirty="0" smtClean="0">
                          <a:solidFill>
                            <a:schemeClr val="dk1"/>
                          </a:solidFill>
                          <a:effectLst/>
                          <a:latin typeface="CMU Serif" panose="020B0604020202020204" charset="0"/>
                          <a:ea typeface="CMU Serif" panose="020B0604020202020204" charset="0"/>
                          <a:cs typeface="CMU Serif" panose="020B0604020202020204" charset="0"/>
                        </a:rPr>
                        <a:t>95.49%</a:t>
                      </a:r>
                      <a:endParaRPr lang="en-IN" sz="2000" b="1" kern="1200" dirty="0" smtClean="0">
                        <a:solidFill>
                          <a:schemeClr val="dk1"/>
                        </a:solidFill>
                        <a:effectLst/>
                        <a:latin typeface="CMU Serif" panose="020B0604020202020204" charset="0"/>
                        <a:ea typeface="CMU Serif" panose="020B0604020202020204" charset="0"/>
                        <a:cs typeface="CMU Serif" panose="020B0604020202020204" charset="0"/>
                      </a:endParaRPr>
                    </a:p>
                  </a:txBody>
                  <a:tcPr/>
                </a:tc>
                <a:extLst>
                  <a:ext uri="{0D108BD9-81ED-4DB2-BD59-A6C34878D82A}">
                    <a16:rowId xmlns:a16="http://schemas.microsoft.com/office/drawing/2014/main" val="1430606214"/>
                  </a:ext>
                </a:extLst>
              </a:tr>
            </a:tbl>
          </a:graphicData>
        </a:graphic>
      </p:graphicFrame>
      <p:sp>
        <p:nvSpPr>
          <p:cNvPr id="6" name="Rectangle 5"/>
          <p:cNvSpPr/>
          <p:nvPr/>
        </p:nvSpPr>
        <p:spPr>
          <a:xfrm>
            <a:off x="504967" y="4806963"/>
            <a:ext cx="11072517" cy="369332"/>
          </a:xfrm>
          <a:prstGeom prst="rect">
            <a:avLst/>
          </a:prstGeom>
        </p:spPr>
        <p:txBody>
          <a:bodyPr wrap="square">
            <a:spAutoFit/>
          </a:bodyPr>
          <a:lstStyle/>
          <a:p>
            <a:pPr marL="285750" indent="-285750">
              <a:buFont typeface="Arial" panose="020B0604020202020204" pitchFamily="34" charset="0"/>
              <a:buChar char="•"/>
            </a:pPr>
            <a:r>
              <a:rPr lang="en-US" dirty="0"/>
              <a:t>After tuning R2 score is decreasing, we will keep </a:t>
            </a:r>
            <a:r>
              <a:rPr lang="en-US" dirty="0" err="1">
                <a:solidFill>
                  <a:srgbClr val="FF0000"/>
                </a:solidFill>
              </a:rPr>
              <a:t>XGBRegressor</a:t>
            </a:r>
            <a:r>
              <a:rPr lang="en-US" dirty="0">
                <a:solidFill>
                  <a:srgbClr val="FF0000"/>
                </a:solidFill>
              </a:rPr>
              <a:t> model without tuning</a:t>
            </a:r>
            <a:endParaRPr lang="en-IN" dirty="0">
              <a:solidFill>
                <a:srgbClr val="FF0000"/>
              </a:solidFill>
            </a:endParaRPr>
          </a:p>
        </p:txBody>
      </p:sp>
      <p:sp>
        <p:nvSpPr>
          <p:cNvPr id="9"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1820583185"/>
      </p:ext>
    </p:extLst>
  </p:cSld>
  <p:clrMapOvr>
    <a:masterClrMapping/>
  </p:clrMapOvr>
  <mc:AlternateContent xmlns:mc="http://schemas.openxmlformats.org/markup-compatibility/2006" xmlns:p14="http://schemas.microsoft.com/office/powerpoint/2010/main">
    <mc:Choice Requires="p14">
      <p:transition spd="slow" p14:dur="2000" advTm="44590"/>
    </mc:Choice>
    <mc:Fallback xmlns="">
      <p:transition spd="slow" advTm="4459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1F5388-4EDB-4988-9733-CD1E6CEE4CCA}"/>
              </a:ext>
            </a:extLst>
          </p:cNvPr>
          <p:cNvSpPr>
            <a:spLocks noGrp="1"/>
          </p:cNvSpPr>
          <p:nvPr>
            <p:ph type="title"/>
          </p:nvPr>
        </p:nvSpPr>
        <p:spPr>
          <a:xfrm>
            <a:off x="504967" y="573206"/>
            <a:ext cx="11242533" cy="659862"/>
          </a:xfrm>
          <a:solidFill>
            <a:schemeClr val="accent1">
              <a:lumMod val="20000"/>
              <a:lumOff val="80000"/>
            </a:schemeClr>
          </a:solidFill>
        </p:spPr>
        <p:txBody>
          <a:bodyPr/>
          <a:lstStyle/>
          <a:p>
            <a:pPr algn="ctr"/>
            <a:r>
              <a:rPr lang="en-US" dirty="0" smtClean="0"/>
              <a:t>Model Accuracy with and without Outlier</a:t>
            </a:r>
            <a:endParaRPr lang="en-US" dirty="0"/>
          </a:p>
        </p:txBody>
      </p:sp>
      <p:sp>
        <p:nvSpPr>
          <p:cNvPr id="5" name="Slide Number Placeholder 4">
            <a:extLst>
              <a:ext uri="{FF2B5EF4-FFF2-40B4-BE49-F238E27FC236}">
                <a16:creationId xmlns:a16="http://schemas.microsoft.com/office/drawing/2014/main" id="{FCC0287F-1547-45E2-8B5E-0C94CB6A7F67}"/>
              </a:ext>
            </a:extLst>
          </p:cNvPr>
          <p:cNvSpPr>
            <a:spLocks noGrp="1"/>
          </p:cNvSpPr>
          <p:nvPr>
            <p:ph type="sldNum" sz="quarter" idx="11"/>
          </p:nvPr>
        </p:nvSpPr>
        <p:spPr/>
        <p:txBody>
          <a:bodyPr/>
          <a:lstStyle/>
          <a:p>
            <a:fld id="{E8562E48-ACC9-4670-96C1-5C78BC47E019}" type="slidenum">
              <a:rPr lang="en-US" smtClean="0"/>
              <a:pPr/>
              <a:t>15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1" y="1327660"/>
            <a:ext cx="3708400" cy="25405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1" y="3997854"/>
            <a:ext cx="3708399" cy="254056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991" y="1228718"/>
            <a:ext cx="3824509" cy="267817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200" y="3899637"/>
            <a:ext cx="3924300" cy="2705001"/>
          </a:xfrm>
          <a:prstGeom prst="rect">
            <a:avLst/>
          </a:prstGeom>
        </p:spPr>
      </p:pic>
      <p:sp>
        <p:nvSpPr>
          <p:cNvPr id="11" name="Content Placeholder 1">
            <a:extLst>
              <a:ext uri="{FF2B5EF4-FFF2-40B4-BE49-F238E27FC236}">
                <a16:creationId xmlns:a16="http://schemas.microsoft.com/office/drawing/2014/main" id="{07F98F84-4180-4786-9B84-6F89C9C7850C}"/>
              </a:ext>
            </a:extLst>
          </p:cNvPr>
          <p:cNvSpPr txBox="1">
            <a:spLocks/>
          </p:cNvSpPr>
          <p:nvPr/>
        </p:nvSpPr>
        <p:spPr>
          <a:xfrm>
            <a:off x="605752" y="2211795"/>
            <a:ext cx="1935318" cy="807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With Outliers:</a:t>
            </a:r>
          </a:p>
          <a:p>
            <a:pPr marL="0" indent="0">
              <a:buFont typeface="Arial" panose="020B0604020202020204" pitchFamily="34" charset="0"/>
              <a:buNone/>
            </a:pPr>
            <a:r>
              <a:rPr lang="en-US" dirty="0" smtClean="0"/>
              <a:t>R2_test : </a:t>
            </a:r>
            <a:r>
              <a:rPr lang="en-US" dirty="0" smtClean="0">
                <a:solidFill>
                  <a:srgbClr val="FF0000"/>
                </a:solidFill>
              </a:rPr>
              <a:t>96.05</a:t>
            </a:r>
            <a:endParaRPr lang="en-US" dirty="0" smtClean="0">
              <a:solidFill>
                <a:srgbClr val="FF0000"/>
              </a:solidFill>
            </a:endParaRPr>
          </a:p>
        </p:txBody>
      </p:sp>
      <p:sp>
        <p:nvSpPr>
          <p:cNvPr id="12" name="Content Placeholder 1">
            <a:extLst>
              <a:ext uri="{FF2B5EF4-FFF2-40B4-BE49-F238E27FC236}">
                <a16:creationId xmlns:a16="http://schemas.microsoft.com/office/drawing/2014/main" id="{07F98F84-4180-4786-9B84-6F89C9C7850C}"/>
              </a:ext>
            </a:extLst>
          </p:cNvPr>
          <p:cNvSpPr txBox="1">
            <a:spLocks/>
          </p:cNvSpPr>
          <p:nvPr/>
        </p:nvSpPr>
        <p:spPr>
          <a:xfrm>
            <a:off x="504967" y="4655008"/>
            <a:ext cx="2584742" cy="1505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Without Outliers:</a:t>
            </a:r>
          </a:p>
          <a:p>
            <a:pPr marL="0" indent="0">
              <a:buFont typeface="Arial" panose="020B0604020202020204" pitchFamily="34" charset="0"/>
              <a:buNone/>
            </a:pPr>
            <a:r>
              <a:rPr lang="en-US" dirty="0" smtClean="0">
                <a:solidFill>
                  <a:srgbClr val="FF0000"/>
                </a:solidFill>
              </a:rPr>
              <a:t>13</a:t>
            </a:r>
            <a:r>
              <a:rPr lang="en-US" dirty="0" smtClean="0"/>
              <a:t> Outlier Removed</a:t>
            </a:r>
          </a:p>
          <a:p>
            <a:pPr marL="0" indent="0">
              <a:buFont typeface="Arial" panose="020B0604020202020204" pitchFamily="34" charset="0"/>
              <a:buNone/>
            </a:pPr>
            <a:r>
              <a:rPr lang="en-US" dirty="0" smtClean="0"/>
              <a:t>R2_test : </a:t>
            </a:r>
            <a:r>
              <a:rPr lang="en-US" dirty="0" smtClean="0">
                <a:solidFill>
                  <a:srgbClr val="FF0000"/>
                </a:solidFill>
              </a:rPr>
              <a:t>95.15</a:t>
            </a:r>
            <a:endParaRPr lang="en-US" dirty="0" smtClean="0">
              <a:solidFill>
                <a:srgbClr val="FF0000"/>
              </a:solidFill>
            </a:endParaRPr>
          </a:p>
        </p:txBody>
      </p:sp>
      <p:sp>
        <p:nvSpPr>
          <p:cNvPr id="13"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2757055453"/>
      </p:ext>
    </p:extLst>
  </p:cSld>
  <p:clrMapOvr>
    <a:masterClrMapping/>
  </p:clrMapOvr>
  <mc:AlternateContent xmlns:mc="http://schemas.openxmlformats.org/markup-compatibility/2006" xmlns:p14="http://schemas.microsoft.com/office/powerpoint/2010/main">
    <mc:Choice Requires="p14">
      <p:transition spd="slow" p14:dur="2000" advTm="44590"/>
    </mc:Choice>
    <mc:Fallback xmlns="">
      <p:transition spd="slow" advTm="4459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01464-39E8-4CEB-87AE-AB3B5052E7CB}"/>
              </a:ext>
            </a:extLst>
          </p:cNvPr>
          <p:cNvSpPr>
            <a:spLocks noGrp="1"/>
          </p:cNvSpPr>
          <p:nvPr>
            <p:ph idx="1"/>
          </p:nvPr>
        </p:nvSpPr>
        <p:spPr>
          <a:xfrm>
            <a:off x="623736" y="1580758"/>
            <a:ext cx="6100914" cy="4645009"/>
          </a:xfrm>
        </p:spPr>
        <p:txBody>
          <a:bodyPr/>
          <a:lstStyle/>
          <a:p>
            <a:pPr>
              <a:lnSpc>
                <a:spcPct val="100000"/>
              </a:lnSpc>
            </a:pPr>
            <a:r>
              <a:rPr lang="en-US" dirty="0" smtClean="0"/>
              <a:t>After Successfully </a:t>
            </a:r>
            <a:r>
              <a:rPr lang="en-US" b="1" dirty="0" smtClean="0"/>
              <a:t>exploring data</a:t>
            </a:r>
            <a:r>
              <a:rPr lang="en-US" dirty="0" smtClean="0"/>
              <a:t>, </a:t>
            </a:r>
            <a:r>
              <a:rPr lang="en-US" b="1" dirty="0" smtClean="0"/>
              <a:t>cleaning</a:t>
            </a:r>
            <a:r>
              <a:rPr lang="en-US" dirty="0" smtClean="0"/>
              <a:t>, </a:t>
            </a:r>
            <a:r>
              <a:rPr lang="en-US" dirty="0" smtClean="0"/>
              <a:t>modelling using different supervised </a:t>
            </a:r>
            <a:r>
              <a:rPr lang="en-US" dirty="0" err="1" smtClean="0"/>
              <a:t>regressionalgorithm</a:t>
            </a:r>
            <a:r>
              <a:rPr lang="en-US" dirty="0" smtClean="0"/>
              <a:t>, it is clear that </a:t>
            </a:r>
            <a:r>
              <a:rPr lang="en-US" b="1" dirty="0" smtClean="0"/>
              <a:t>XGB</a:t>
            </a:r>
            <a:r>
              <a:rPr lang="en-US" dirty="0" smtClean="0"/>
              <a:t> </a:t>
            </a:r>
            <a:r>
              <a:rPr lang="en-US" b="1" dirty="0" smtClean="0"/>
              <a:t>classifier</a:t>
            </a:r>
            <a:r>
              <a:rPr lang="en-US" dirty="0" smtClean="0"/>
              <a:t> </a:t>
            </a:r>
            <a:r>
              <a:rPr lang="en-US" dirty="0" smtClean="0"/>
              <a:t>without</a:t>
            </a:r>
            <a:r>
              <a:rPr lang="en-US" dirty="0" smtClean="0"/>
              <a:t> </a:t>
            </a:r>
            <a:r>
              <a:rPr lang="en-US" dirty="0" smtClean="0"/>
              <a:t>tuning hyper parameter </a:t>
            </a:r>
            <a:r>
              <a:rPr lang="en-US" dirty="0" smtClean="0"/>
              <a:t>and </a:t>
            </a:r>
            <a:r>
              <a:rPr lang="en-US" dirty="0" smtClean="0"/>
              <a:t>after removing 13 outliers </a:t>
            </a:r>
            <a:r>
              <a:rPr lang="en-US" dirty="0" smtClean="0"/>
              <a:t>gives </a:t>
            </a:r>
            <a:r>
              <a:rPr lang="en-US" dirty="0" smtClean="0"/>
              <a:t>accuracy of </a:t>
            </a:r>
            <a:r>
              <a:rPr lang="en-US" dirty="0" smtClean="0"/>
              <a:t>95.15</a:t>
            </a:r>
            <a:r>
              <a:rPr lang="en-US" b="1" dirty="0" smtClean="0"/>
              <a:t>%</a:t>
            </a:r>
            <a:r>
              <a:rPr lang="en-US" dirty="0" smtClean="0"/>
              <a:t> </a:t>
            </a:r>
            <a:r>
              <a:rPr lang="en-US" dirty="0" smtClean="0"/>
              <a:t>which is better as compared </a:t>
            </a:r>
            <a:r>
              <a:rPr lang="en-US" dirty="0" smtClean="0"/>
              <a:t>to other regression model used.</a:t>
            </a:r>
            <a:endParaRPr lang="en-US" dirty="0" smtClean="0"/>
          </a:p>
          <a:p>
            <a:pPr marL="0" indent="0">
              <a:lnSpc>
                <a:spcPct val="100000"/>
              </a:lnSpc>
              <a:buNone/>
            </a:pPr>
            <a:endParaRPr lang="en-US" dirty="0" smtClean="0"/>
          </a:p>
          <a:p>
            <a:pPr marL="0" indent="0">
              <a:buNone/>
            </a:pPr>
            <a:endParaRPr lang="en-US" dirty="0"/>
          </a:p>
          <a:p>
            <a:endParaRPr lang="en-US" dirty="0"/>
          </a:p>
          <a:p>
            <a:endParaRPr lang="en-US" dirty="0"/>
          </a:p>
          <a:p>
            <a:pPr marL="0" indent="0">
              <a:buNone/>
            </a:pPr>
            <a:endParaRPr lang="en-US" dirty="0"/>
          </a:p>
          <a:p>
            <a:pPr marL="0" indent="0">
              <a:buNone/>
            </a:pPr>
            <a:endParaRPr lang="en-US" dirty="0"/>
          </a:p>
        </p:txBody>
      </p:sp>
      <p:sp>
        <p:nvSpPr>
          <p:cNvPr id="7" name="Title 2">
            <a:extLst>
              <a:ext uri="{FF2B5EF4-FFF2-40B4-BE49-F238E27FC236}">
                <a16:creationId xmlns:a16="http://schemas.microsoft.com/office/drawing/2014/main" id="{40EAAB9E-1557-46EC-8389-1D85B6B53586}"/>
              </a:ext>
            </a:extLst>
          </p:cNvPr>
          <p:cNvSpPr>
            <a:spLocks noGrp="1"/>
          </p:cNvSpPr>
          <p:nvPr>
            <p:ph type="title"/>
          </p:nvPr>
        </p:nvSpPr>
        <p:spPr>
          <a:solidFill>
            <a:schemeClr val="accent1">
              <a:lumMod val="20000"/>
              <a:lumOff val="80000"/>
            </a:schemeClr>
          </a:solidFill>
        </p:spPr>
        <p:txBody>
          <a:bodyPr/>
          <a:lstStyle/>
          <a:p>
            <a:pPr algn="ctr"/>
            <a:r>
              <a:rPr lang="en-US" dirty="0" smtClean="0"/>
              <a:t>6. Result and Conclusion</a:t>
            </a:r>
            <a:endParaRPr lang="en-US" dirty="0"/>
          </a:p>
        </p:txBody>
      </p:sp>
      <p:sp>
        <p:nvSpPr>
          <p:cNvPr id="5" name="Slide Number Placeholder 4">
            <a:extLst>
              <a:ext uri="{FF2B5EF4-FFF2-40B4-BE49-F238E27FC236}">
                <a16:creationId xmlns:a16="http://schemas.microsoft.com/office/drawing/2014/main" id="{94646173-8FB0-469F-A651-A11275419143}"/>
              </a:ext>
            </a:extLst>
          </p:cNvPr>
          <p:cNvSpPr>
            <a:spLocks noGrp="1"/>
          </p:cNvSpPr>
          <p:nvPr>
            <p:ph type="sldNum" sz="quarter" idx="11"/>
          </p:nvPr>
        </p:nvSpPr>
        <p:spPr/>
        <p:txBody>
          <a:bodyPr/>
          <a:lstStyle/>
          <a:p>
            <a:fld id="{E8562E48-ACC9-4670-96C1-5C78BC47E019}" type="slidenum">
              <a:rPr lang="en-US" smtClean="0"/>
              <a:pPr/>
              <a:t>16</a:t>
            </a:fld>
            <a:endParaRPr lang="en-US" dirty="0"/>
          </a:p>
        </p:txBody>
      </p:sp>
      <p:pic>
        <p:nvPicPr>
          <p:cNvPr id="8" name="Picture 7"/>
          <p:cNvPicPr>
            <a:picLocks noChangeAspect="1"/>
          </p:cNvPicPr>
          <p:nvPr/>
        </p:nvPicPr>
        <p:blipFill>
          <a:blip r:embed="rId2"/>
          <a:stretch>
            <a:fillRect/>
          </a:stretch>
        </p:blipFill>
        <p:spPr>
          <a:xfrm>
            <a:off x="909690" y="4153519"/>
            <a:ext cx="5277647" cy="591736"/>
          </a:xfrm>
          <a:prstGeom prst="rect">
            <a:avLst/>
          </a:prstGeom>
        </p:spPr>
      </p:pic>
      <p:pic>
        <p:nvPicPr>
          <p:cNvPr id="9" name="Picture 8"/>
          <p:cNvPicPr>
            <a:picLocks noChangeAspect="1"/>
          </p:cNvPicPr>
          <p:nvPr/>
        </p:nvPicPr>
        <p:blipFill>
          <a:blip r:embed="rId3"/>
          <a:stretch>
            <a:fillRect/>
          </a:stretch>
        </p:blipFill>
        <p:spPr>
          <a:xfrm>
            <a:off x="7502485" y="1580758"/>
            <a:ext cx="3614267" cy="3934518"/>
          </a:xfrm>
          <a:prstGeom prst="rect">
            <a:avLst/>
          </a:prstGeom>
          <a:ln>
            <a:solidFill>
              <a:schemeClr val="accent1"/>
            </a:solidFill>
          </a:ln>
        </p:spPr>
      </p:pic>
      <p:sp>
        <p:nvSpPr>
          <p:cNvPr id="10"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783315399"/>
      </p:ext>
    </p:extLst>
  </p:cSld>
  <p:clrMapOvr>
    <a:masterClrMapping/>
  </p:clrMapOvr>
  <mc:AlternateContent xmlns:mc="http://schemas.openxmlformats.org/markup-compatibility/2006" xmlns:p14="http://schemas.microsoft.com/office/powerpoint/2010/main">
    <mc:Choice Requires="p14">
      <p:transition spd="slow" p14:dur="2000" advTm="21848"/>
    </mc:Choice>
    <mc:Fallback xmlns="">
      <p:transition spd="slow" advTm="2184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0EAAB9E-1557-46EC-8389-1D85B6B53586}"/>
              </a:ext>
            </a:extLst>
          </p:cNvPr>
          <p:cNvSpPr>
            <a:spLocks noGrp="1"/>
          </p:cNvSpPr>
          <p:nvPr>
            <p:ph type="title"/>
          </p:nvPr>
        </p:nvSpPr>
        <p:spPr>
          <a:solidFill>
            <a:schemeClr val="accent1">
              <a:lumMod val="20000"/>
              <a:lumOff val="80000"/>
            </a:schemeClr>
          </a:solidFill>
        </p:spPr>
        <p:txBody>
          <a:bodyPr/>
          <a:lstStyle/>
          <a:p>
            <a:pPr algn="ctr"/>
            <a:r>
              <a:rPr lang="en-US" dirty="0"/>
              <a:t>7</a:t>
            </a:r>
            <a:r>
              <a:rPr lang="en-US" dirty="0" smtClean="0"/>
              <a:t>. </a:t>
            </a:r>
            <a:r>
              <a:rPr lang="en-US" dirty="0" smtClean="0"/>
              <a:t>Model Deployment using AWS</a:t>
            </a:r>
            <a:endParaRPr lang="en-US" dirty="0"/>
          </a:p>
        </p:txBody>
      </p:sp>
      <p:sp>
        <p:nvSpPr>
          <p:cNvPr id="5" name="Slide Number Placeholder 4">
            <a:extLst>
              <a:ext uri="{FF2B5EF4-FFF2-40B4-BE49-F238E27FC236}">
                <a16:creationId xmlns:a16="http://schemas.microsoft.com/office/drawing/2014/main" id="{94646173-8FB0-469F-A651-A11275419143}"/>
              </a:ext>
            </a:extLst>
          </p:cNvPr>
          <p:cNvSpPr>
            <a:spLocks noGrp="1"/>
          </p:cNvSpPr>
          <p:nvPr>
            <p:ph type="sldNum" sz="quarter" idx="11"/>
          </p:nvPr>
        </p:nvSpPr>
        <p:spPr/>
        <p:txBody>
          <a:bodyPr/>
          <a:lstStyle/>
          <a:p>
            <a:fld id="{E8562E48-ACC9-4670-96C1-5C78BC47E019}" type="slidenum">
              <a:rPr lang="en-US" smtClean="0"/>
              <a:pPr/>
              <a:t>17</a:t>
            </a:fld>
            <a:endParaRPr lang="en-US" dirty="0"/>
          </a:p>
        </p:txBody>
      </p:sp>
      <p:pic>
        <p:nvPicPr>
          <p:cNvPr id="31" name="8BC243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3980" y="1399050"/>
            <a:ext cx="9994490" cy="4820446"/>
          </a:xfrm>
          <a:prstGeom prst="rect">
            <a:avLst/>
          </a:prstGeom>
        </p:spPr>
      </p:pic>
      <p:sp>
        <p:nvSpPr>
          <p:cNvPr id="32"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3297622367"/>
      </p:ext>
    </p:extLst>
  </p:cSld>
  <p:clrMapOvr>
    <a:masterClrMapping/>
  </p:clrMapOvr>
  <mc:AlternateContent xmlns:mc="http://schemas.openxmlformats.org/markup-compatibility/2006" xmlns:p14="http://schemas.microsoft.com/office/powerpoint/2010/main">
    <mc:Choice Requires="p14">
      <p:transition spd="slow" p14:dur="2000" advTm="21848"/>
    </mc:Choice>
    <mc:Fallback xmlns="">
      <p:transition spd="slow" advTm="21848"/>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1"/>
                                        </p:tgtEl>
                                      </p:cBhvr>
                                    </p:cmd>
                                  </p:childTnLst>
                                </p:cTn>
                              </p:par>
                            </p:childTnLst>
                          </p:cTn>
                        </p:par>
                      </p:childTnLst>
                    </p:cTn>
                  </p:par>
                </p:childTnLst>
              </p:cTn>
              <p:nextCondLst>
                <p:cond evt="onClick" delay="0">
                  <p:tgtEl>
                    <p:spTgt spid="31"/>
                  </p:tgtEl>
                </p:cond>
              </p:nextCondLst>
            </p:seq>
            <p:video>
              <p:cMediaNode vol="80000">
                <p:cTn id="7" fill="hold" display="0">
                  <p:stCondLst>
                    <p:cond delay="indefinite"/>
                  </p:stCondLst>
                </p:cTn>
                <p:tgtEl>
                  <p:spTgt spid="3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28D823-C7C6-482B-AD93-6B1815E97269}"/>
              </a:ext>
            </a:extLst>
          </p:cNvPr>
          <p:cNvSpPr>
            <a:spLocks noGrp="1"/>
          </p:cNvSpPr>
          <p:nvPr>
            <p:ph idx="1"/>
          </p:nvPr>
        </p:nvSpPr>
        <p:spPr>
          <a:xfrm>
            <a:off x="604686" y="2231349"/>
            <a:ext cx="5486398" cy="1482709"/>
          </a:xfrm>
        </p:spPr>
        <p:txBody>
          <a:bodyPr/>
          <a:lstStyle/>
          <a:p>
            <a:r>
              <a:rPr lang="en-US" dirty="0" smtClean="0"/>
              <a:t>Missing Values </a:t>
            </a:r>
          </a:p>
          <a:p>
            <a:r>
              <a:rPr lang="en-US" dirty="0" smtClean="0"/>
              <a:t>Data Quality</a:t>
            </a:r>
          </a:p>
          <a:p>
            <a:r>
              <a:rPr lang="en-US" dirty="0" smtClean="0"/>
              <a:t>Hyper Parameter Tuning</a:t>
            </a:r>
          </a:p>
        </p:txBody>
      </p:sp>
      <p:sp>
        <p:nvSpPr>
          <p:cNvPr id="3" name="Title 2">
            <a:extLst>
              <a:ext uri="{FF2B5EF4-FFF2-40B4-BE49-F238E27FC236}">
                <a16:creationId xmlns:a16="http://schemas.microsoft.com/office/drawing/2014/main" id="{517AF396-5455-4694-8ADD-D8876F76225E}"/>
              </a:ext>
            </a:extLst>
          </p:cNvPr>
          <p:cNvSpPr>
            <a:spLocks noGrp="1"/>
          </p:cNvSpPr>
          <p:nvPr>
            <p:ph type="title"/>
          </p:nvPr>
        </p:nvSpPr>
        <p:spPr>
          <a:solidFill>
            <a:schemeClr val="accent1">
              <a:lumMod val="20000"/>
              <a:lumOff val="80000"/>
            </a:schemeClr>
          </a:solidFill>
        </p:spPr>
        <p:txBody>
          <a:bodyPr/>
          <a:lstStyle/>
          <a:p>
            <a:pPr algn="ctr"/>
            <a:r>
              <a:rPr lang="en-US" dirty="0"/>
              <a:t>8</a:t>
            </a:r>
            <a:r>
              <a:rPr lang="en-US" dirty="0" smtClean="0"/>
              <a:t>. </a:t>
            </a:r>
            <a:r>
              <a:rPr lang="en-US" dirty="0" smtClean="0"/>
              <a:t>Challenges Faced</a:t>
            </a:r>
            <a:endParaRPr lang="en-US" dirty="0"/>
          </a:p>
        </p:txBody>
      </p:sp>
      <p:sp>
        <p:nvSpPr>
          <p:cNvPr id="5" name="Slide Number Placeholder 4">
            <a:extLst>
              <a:ext uri="{FF2B5EF4-FFF2-40B4-BE49-F238E27FC236}">
                <a16:creationId xmlns:a16="http://schemas.microsoft.com/office/drawing/2014/main" id="{394FFB7B-C153-4A67-BE3D-43C537FAA080}"/>
              </a:ext>
            </a:extLst>
          </p:cNvPr>
          <p:cNvSpPr>
            <a:spLocks noGrp="1"/>
          </p:cNvSpPr>
          <p:nvPr>
            <p:ph type="sldNum" sz="quarter" idx="11"/>
          </p:nvPr>
        </p:nvSpPr>
        <p:spPr/>
        <p:txBody>
          <a:bodyPr/>
          <a:lstStyle/>
          <a:p>
            <a:fld id="{E8562E48-ACC9-4670-96C1-5C78BC47E019}" type="slidenum">
              <a:rPr lang="en-US" smtClean="0"/>
              <a:pPr/>
              <a:t>18</a:t>
            </a:fld>
            <a:endParaRPr lang="en-US" dirty="0"/>
          </a:p>
        </p:txBody>
      </p:sp>
      <p:grpSp>
        <p:nvGrpSpPr>
          <p:cNvPr id="6" name="Group 5">
            <a:extLst>
              <a:ext uri="{FF2B5EF4-FFF2-40B4-BE49-F238E27FC236}">
                <a16:creationId xmlns:a16="http://schemas.microsoft.com/office/drawing/2014/main" id="{CAA1E06C-A8DF-4E3D-9822-4B83F5F76C80}"/>
              </a:ext>
            </a:extLst>
          </p:cNvPr>
          <p:cNvGrpSpPr/>
          <p:nvPr/>
        </p:nvGrpSpPr>
        <p:grpSpPr>
          <a:xfrm>
            <a:off x="6653090" y="1569781"/>
            <a:ext cx="4799925" cy="4666963"/>
            <a:chOff x="966695" y="1541285"/>
            <a:chExt cx="4799925" cy="4666963"/>
          </a:xfrm>
        </p:grpSpPr>
        <p:sp>
          <p:nvSpPr>
            <p:cNvPr id="7" name="Oval 6">
              <a:extLst>
                <a:ext uri="{FF2B5EF4-FFF2-40B4-BE49-F238E27FC236}">
                  <a16:creationId xmlns:a16="http://schemas.microsoft.com/office/drawing/2014/main" id="{F6A00C1E-F0BA-44EA-B225-F51C7C7858CB}"/>
                </a:ext>
              </a:extLst>
            </p:cNvPr>
            <p:cNvSpPr/>
            <p:nvPr/>
          </p:nvSpPr>
          <p:spPr>
            <a:xfrm>
              <a:off x="1144987" y="2026417"/>
              <a:ext cx="4407408" cy="4181831"/>
            </a:xfrm>
            <a:prstGeom prst="ellipse">
              <a:avLst/>
            </a:prstGeom>
            <a:solidFill>
              <a:srgbClr val="EC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89A3BB8-4D79-4241-B876-07BE492D3312}"/>
                </a:ext>
              </a:extLst>
            </p:cNvPr>
            <p:cNvPicPr>
              <a:picLocks noChangeAspect="1"/>
            </p:cNvPicPr>
            <p:nvPr/>
          </p:nvPicPr>
          <p:blipFill rotWithShape="1">
            <a:blip r:embed="rId2">
              <a:extLst>
                <a:ext uri="{28A0092B-C50C-407E-A947-70E740481C1C}">
                  <a14:useLocalDpi xmlns:a14="http://schemas.microsoft.com/office/drawing/2010/main" val="0"/>
                </a:ext>
              </a:extLst>
            </a:blip>
            <a:srcRect l="7375" t="7085" r="6796" b="16229"/>
            <a:stretch/>
          </p:blipFill>
          <p:spPr>
            <a:xfrm>
              <a:off x="966695" y="1541285"/>
              <a:ext cx="4799925" cy="4288554"/>
            </a:xfrm>
            <a:prstGeom prst="rect">
              <a:avLst/>
            </a:prstGeom>
          </p:spPr>
        </p:pic>
      </p:grpSp>
      <p:sp>
        <p:nvSpPr>
          <p:cNvPr id="9"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2383841096"/>
      </p:ext>
    </p:extLst>
  </p:cSld>
  <p:clrMapOvr>
    <a:masterClrMapping/>
  </p:clrMapOvr>
  <mc:AlternateContent xmlns:mc="http://schemas.openxmlformats.org/markup-compatibility/2006" xmlns:p14="http://schemas.microsoft.com/office/powerpoint/2010/main">
    <mc:Choice Requires="p14">
      <p:transition spd="slow" p14:dur="2000" advTm="44308"/>
    </mc:Choice>
    <mc:Fallback xmlns="">
      <p:transition spd="slow" advTm="4430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85BC2C-D0D2-4E6A-9A43-E6BF733F5668}"/>
              </a:ext>
            </a:extLst>
          </p:cNvPr>
          <p:cNvSpPr>
            <a:spLocks noGrp="1"/>
          </p:cNvSpPr>
          <p:nvPr>
            <p:ph idx="1"/>
          </p:nvPr>
        </p:nvSpPr>
        <p:spPr>
          <a:xfrm>
            <a:off x="6091084" y="1928449"/>
            <a:ext cx="5481483" cy="4645009"/>
          </a:xfrm>
        </p:spPr>
        <p:txBody>
          <a:bodyPr/>
          <a:lstStyle/>
          <a:p>
            <a:r>
              <a:rPr lang="en-US" dirty="0" smtClean="0"/>
              <a:t>Current </a:t>
            </a:r>
            <a:r>
              <a:rPr lang="en-US" dirty="0"/>
              <a:t>material sciences will definitely be affected by Data science and analytics by exaggerating accuracy and reliability in predicting mechanical properties using large ensemble of datasets from different material </a:t>
            </a:r>
            <a:r>
              <a:rPr lang="en-US" dirty="0" smtClean="0"/>
              <a:t>database</a:t>
            </a:r>
          </a:p>
          <a:p>
            <a:r>
              <a:rPr lang="en-US" dirty="0" smtClean="0"/>
              <a:t>Proposed </a:t>
            </a:r>
            <a:r>
              <a:rPr lang="en-US" dirty="0"/>
              <a:t>idea will be a breakthrough for conventional </a:t>
            </a:r>
            <a:r>
              <a:rPr lang="en-US" dirty="0" smtClean="0"/>
              <a:t>approach in terms of:</a:t>
            </a:r>
          </a:p>
          <a:p>
            <a:pPr marL="0" indent="0">
              <a:buNone/>
            </a:pPr>
            <a:r>
              <a:rPr lang="en-US" dirty="0"/>
              <a:t>	</a:t>
            </a:r>
            <a:r>
              <a:rPr lang="en-US" dirty="0" smtClean="0">
                <a:solidFill>
                  <a:srgbClr val="FF0000"/>
                </a:solidFill>
              </a:rPr>
              <a:t>1. Diminish </a:t>
            </a:r>
            <a:r>
              <a:rPr lang="en-US" dirty="0">
                <a:solidFill>
                  <a:srgbClr val="FF0000"/>
                </a:solidFill>
              </a:rPr>
              <a:t>cost and reduce time </a:t>
            </a:r>
            <a:endParaRPr lang="en-US" dirty="0" smtClean="0">
              <a:solidFill>
                <a:srgbClr val="FF0000"/>
              </a:solidFill>
            </a:endParaRPr>
          </a:p>
          <a:p>
            <a:pPr marL="0" indent="0">
              <a:buNone/>
            </a:pPr>
            <a:r>
              <a:rPr lang="en-US" dirty="0">
                <a:solidFill>
                  <a:srgbClr val="FF0000"/>
                </a:solidFill>
              </a:rPr>
              <a:t>	</a:t>
            </a:r>
            <a:r>
              <a:rPr lang="en-US" dirty="0" smtClean="0">
                <a:solidFill>
                  <a:srgbClr val="FF0000"/>
                </a:solidFill>
              </a:rPr>
              <a:t>2. </a:t>
            </a:r>
            <a:r>
              <a:rPr lang="en-US" dirty="0">
                <a:solidFill>
                  <a:srgbClr val="FF0000"/>
                </a:solidFill>
              </a:rPr>
              <a:t>Improve UTS </a:t>
            </a:r>
            <a:r>
              <a:rPr lang="en-US" dirty="0" smtClean="0">
                <a:solidFill>
                  <a:srgbClr val="FF0000"/>
                </a:solidFill>
              </a:rPr>
              <a:t>prediction</a:t>
            </a:r>
          </a:p>
          <a:p>
            <a:pPr marL="0" indent="0">
              <a:buNone/>
            </a:pPr>
            <a:r>
              <a:rPr lang="en-US" dirty="0">
                <a:solidFill>
                  <a:srgbClr val="FF0000"/>
                </a:solidFill>
              </a:rPr>
              <a:t>	</a:t>
            </a:r>
            <a:r>
              <a:rPr lang="en-US" dirty="0" smtClean="0">
                <a:solidFill>
                  <a:srgbClr val="FF0000"/>
                </a:solidFill>
              </a:rPr>
              <a:t>3. </a:t>
            </a:r>
            <a:r>
              <a:rPr lang="en-US" dirty="0">
                <a:solidFill>
                  <a:srgbClr val="FF0000"/>
                </a:solidFill>
              </a:rPr>
              <a:t>Enhance decision-making</a:t>
            </a:r>
            <a:r>
              <a:rPr lang="en-US" dirty="0" smtClean="0">
                <a:solidFill>
                  <a:srgbClr val="FF0000"/>
                </a:solidFill>
              </a:rPr>
              <a:t> </a:t>
            </a:r>
            <a:endParaRPr lang="en-US" dirty="0"/>
          </a:p>
          <a:p>
            <a:pPr marL="0" indent="0">
              <a:buNone/>
            </a:pPr>
            <a:endParaRPr lang="en-US" dirty="0" smtClean="0"/>
          </a:p>
        </p:txBody>
      </p:sp>
      <p:sp>
        <p:nvSpPr>
          <p:cNvPr id="7" name="Title 2">
            <a:extLst>
              <a:ext uri="{FF2B5EF4-FFF2-40B4-BE49-F238E27FC236}">
                <a16:creationId xmlns:a16="http://schemas.microsoft.com/office/drawing/2014/main" id="{68EE10E3-BDFD-4E8A-B605-1C7EE8DD1694}"/>
              </a:ext>
            </a:extLst>
          </p:cNvPr>
          <p:cNvSpPr>
            <a:spLocks noGrp="1"/>
          </p:cNvSpPr>
          <p:nvPr>
            <p:ph type="title"/>
          </p:nvPr>
        </p:nvSpPr>
        <p:spPr>
          <a:solidFill>
            <a:schemeClr val="accent1">
              <a:lumMod val="20000"/>
              <a:lumOff val="80000"/>
            </a:schemeClr>
          </a:solidFill>
        </p:spPr>
        <p:txBody>
          <a:bodyPr/>
          <a:lstStyle/>
          <a:p>
            <a:pPr algn="ctr"/>
            <a:r>
              <a:rPr lang="en-US" dirty="0"/>
              <a:t>9</a:t>
            </a:r>
            <a:r>
              <a:rPr lang="en-US" dirty="0" smtClean="0"/>
              <a:t>. </a:t>
            </a:r>
            <a:r>
              <a:rPr lang="en-US" dirty="0" smtClean="0"/>
              <a:t>Business Insights</a:t>
            </a:r>
            <a:endParaRPr lang="en-US" dirty="0"/>
          </a:p>
        </p:txBody>
      </p:sp>
      <p:sp>
        <p:nvSpPr>
          <p:cNvPr id="5" name="Slide Number Placeholder 4">
            <a:extLst>
              <a:ext uri="{FF2B5EF4-FFF2-40B4-BE49-F238E27FC236}">
                <a16:creationId xmlns:a16="http://schemas.microsoft.com/office/drawing/2014/main" id="{DE127670-D4CB-4105-9570-25C131E90234}"/>
              </a:ext>
            </a:extLst>
          </p:cNvPr>
          <p:cNvSpPr>
            <a:spLocks noGrp="1"/>
          </p:cNvSpPr>
          <p:nvPr>
            <p:ph type="sldNum" sz="quarter" idx="11"/>
          </p:nvPr>
        </p:nvSpPr>
        <p:spPr/>
        <p:txBody>
          <a:bodyPr/>
          <a:lstStyle/>
          <a:p>
            <a:fld id="{E8562E48-ACC9-4670-96C1-5C78BC47E019}" type="slidenum">
              <a:rPr lang="en-US" smtClean="0"/>
              <a:pPr/>
              <a:t>19</a:t>
            </a:fld>
            <a:endParaRPr lang="en-US" dirty="0"/>
          </a:p>
        </p:txBody>
      </p:sp>
      <p:pic>
        <p:nvPicPr>
          <p:cNvPr id="8" name="Graphic 8">
            <a:extLst>
              <a:ext uri="{FF2B5EF4-FFF2-40B4-BE49-F238E27FC236}">
                <a16:creationId xmlns:a16="http://schemas.microsoft.com/office/drawing/2014/main" id="{E733263F-514E-4FB7-96EC-52635D11DC7B}"/>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7185" y="1400963"/>
            <a:ext cx="4277740" cy="4277740"/>
          </a:xfrm>
          <a:prstGeom prst="rect">
            <a:avLst/>
          </a:prstGeom>
        </p:spPr>
      </p:pic>
      <p:sp>
        <p:nvSpPr>
          <p:cNvPr id="9"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2690507337"/>
      </p:ext>
    </p:extLst>
  </p:cSld>
  <p:clrMapOvr>
    <a:masterClrMapping/>
  </p:clrMapOvr>
  <mc:AlternateContent xmlns:mc="http://schemas.openxmlformats.org/markup-compatibility/2006" xmlns:p14="http://schemas.microsoft.com/office/powerpoint/2010/main">
    <mc:Choice Requires="p14">
      <p:transition spd="slow" p14:dur="2000" advTm="74581"/>
    </mc:Choice>
    <mc:Fallback xmlns="">
      <p:transition spd="slow" advTm="74581"/>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0B8C6A-854F-4D52-94F7-C1CAC9C83B39}"/>
              </a:ext>
            </a:extLst>
          </p:cNvPr>
          <p:cNvSpPr>
            <a:spLocks noGrp="1"/>
          </p:cNvSpPr>
          <p:nvPr>
            <p:ph idx="1"/>
          </p:nvPr>
        </p:nvSpPr>
        <p:spPr>
          <a:xfrm>
            <a:off x="6091083" y="888462"/>
            <a:ext cx="6076333" cy="5684996"/>
          </a:xfrm>
        </p:spPr>
        <p:txBody>
          <a:bodyPr anchor="ctr">
            <a:normAutofit fontScale="92500" lnSpcReduction="20000"/>
          </a:bodyPr>
          <a:lstStyle/>
          <a:p>
            <a:pPr marL="457200" indent="-457200">
              <a:buFont typeface="+mj-lt"/>
              <a:buAutoNum type="arabicPeriod"/>
            </a:pPr>
            <a:r>
              <a:rPr lang="en-US" b="1" dirty="0" smtClean="0"/>
              <a:t>Introduction</a:t>
            </a:r>
          </a:p>
          <a:p>
            <a:pPr marL="457200" lvl="1" indent="0">
              <a:lnSpc>
                <a:spcPct val="100000"/>
              </a:lnSpc>
              <a:spcBef>
                <a:spcPts val="0"/>
              </a:spcBef>
              <a:buNone/>
            </a:pPr>
            <a:r>
              <a:rPr lang="en-US" sz="2000" b="1" dirty="0"/>
              <a:t>	</a:t>
            </a:r>
            <a:r>
              <a:rPr lang="en-US" sz="1400" dirty="0"/>
              <a:t>- O</a:t>
            </a:r>
            <a:r>
              <a:rPr lang="en-US" sz="1400" dirty="0" smtClean="0"/>
              <a:t>bjectives</a:t>
            </a:r>
            <a:r>
              <a:rPr lang="en-US" sz="1400" dirty="0"/>
              <a:t>, P</a:t>
            </a:r>
            <a:r>
              <a:rPr lang="en-US" sz="1400" dirty="0" smtClean="0"/>
              <a:t>roject goals</a:t>
            </a:r>
          </a:p>
          <a:p>
            <a:pPr marL="457200" lvl="1" indent="0">
              <a:lnSpc>
                <a:spcPct val="100000"/>
              </a:lnSpc>
              <a:spcBef>
                <a:spcPts val="0"/>
              </a:spcBef>
              <a:buNone/>
            </a:pPr>
            <a:endParaRPr lang="en-US" sz="1600" dirty="0"/>
          </a:p>
          <a:p>
            <a:pPr marL="457200" indent="-457200">
              <a:buFont typeface="+mj-lt"/>
              <a:buAutoNum type="arabicPeriod"/>
            </a:pPr>
            <a:r>
              <a:rPr lang="en-US" b="1" dirty="0"/>
              <a:t>Data Understanding</a:t>
            </a:r>
          </a:p>
          <a:p>
            <a:pPr marL="457200" lvl="1" indent="0">
              <a:lnSpc>
                <a:spcPct val="100000"/>
              </a:lnSpc>
              <a:spcBef>
                <a:spcPts val="0"/>
              </a:spcBef>
              <a:buNone/>
            </a:pPr>
            <a:r>
              <a:rPr lang="en-US" sz="1400" dirty="0"/>
              <a:t>	- Data description, exploration, quality </a:t>
            </a:r>
            <a:r>
              <a:rPr lang="en-US" sz="1400" dirty="0" smtClean="0"/>
              <a:t>assessment</a:t>
            </a:r>
          </a:p>
          <a:p>
            <a:pPr marL="457200" lvl="1" indent="0">
              <a:lnSpc>
                <a:spcPct val="100000"/>
              </a:lnSpc>
              <a:spcBef>
                <a:spcPts val="0"/>
              </a:spcBef>
              <a:buNone/>
            </a:pPr>
            <a:endParaRPr lang="en-US" sz="1600" dirty="0"/>
          </a:p>
          <a:p>
            <a:pPr marL="457200" indent="-457200">
              <a:buFont typeface="+mj-lt"/>
              <a:buAutoNum type="arabicPeriod"/>
            </a:pPr>
            <a:r>
              <a:rPr lang="en-US" b="1" dirty="0"/>
              <a:t>Data Preparation</a:t>
            </a:r>
          </a:p>
          <a:p>
            <a:pPr marL="457200" lvl="1" indent="0">
              <a:lnSpc>
                <a:spcPct val="100000"/>
              </a:lnSpc>
              <a:spcBef>
                <a:spcPts val="0"/>
              </a:spcBef>
              <a:buNone/>
            </a:pPr>
            <a:r>
              <a:rPr lang="en-US" sz="1600" dirty="0"/>
              <a:t>	- </a:t>
            </a:r>
            <a:r>
              <a:rPr lang="en-US" sz="1400" dirty="0"/>
              <a:t>Data cleanup, preparation, formatting.</a:t>
            </a:r>
          </a:p>
          <a:p>
            <a:pPr marL="457200" lvl="1" indent="0">
              <a:lnSpc>
                <a:spcPct val="100000"/>
              </a:lnSpc>
              <a:spcBef>
                <a:spcPts val="0"/>
              </a:spcBef>
              <a:buNone/>
            </a:pPr>
            <a:r>
              <a:rPr lang="en-US" sz="1600" dirty="0"/>
              <a:t>	</a:t>
            </a:r>
          </a:p>
          <a:p>
            <a:pPr marL="457200" indent="-457200">
              <a:buFont typeface="+mj-lt"/>
              <a:buAutoNum type="arabicPeriod"/>
            </a:pPr>
            <a:r>
              <a:rPr lang="en-US" b="1" dirty="0"/>
              <a:t>Modeling</a:t>
            </a:r>
          </a:p>
          <a:p>
            <a:pPr marL="457200" lvl="1" indent="0">
              <a:lnSpc>
                <a:spcPct val="100000"/>
              </a:lnSpc>
              <a:spcBef>
                <a:spcPts val="0"/>
              </a:spcBef>
              <a:buNone/>
            </a:pPr>
            <a:r>
              <a:rPr lang="en-US" sz="1600" dirty="0"/>
              <a:t>	- </a:t>
            </a:r>
            <a:r>
              <a:rPr lang="en-US" sz="1400" dirty="0"/>
              <a:t>Building </a:t>
            </a:r>
            <a:r>
              <a:rPr lang="en-US" sz="1400" dirty="0" smtClean="0"/>
              <a:t>regression models</a:t>
            </a:r>
            <a:endParaRPr lang="en-US" sz="1400" dirty="0"/>
          </a:p>
          <a:p>
            <a:pPr marL="457200" lvl="1" indent="0">
              <a:lnSpc>
                <a:spcPct val="100000"/>
              </a:lnSpc>
              <a:spcBef>
                <a:spcPts val="0"/>
              </a:spcBef>
              <a:buNone/>
            </a:pPr>
            <a:endParaRPr lang="en-US" sz="1600" dirty="0"/>
          </a:p>
          <a:p>
            <a:pPr marL="457200" indent="-457200">
              <a:buFont typeface="+mj-lt"/>
              <a:buAutoNum type="arabicPeriod"/>
            </a:pPr>
            <a:r>
              <a:rPr lang="en-US" b="1" dirty="0" smtClean="0"/>
              <a:t>Evaluation and Tuning</a:t>
            </a:r>
            <a:endParaRPr lang="en-US" b="1" dirty="0"/>
          </a:p>
          <a:p>
            <a:pPr marL="457200" lvl="1" indent="0">
              <a:lnSpc>
                <a:spcPct val="100000"/>
              </a:lnSpc>
              <a:spcBef>
                <a:spcPts val="0"/>
              </a:spcBef>
              <a:buNone/>
            </a:pPr>
            <a:r>
              <a:rPr lang="en-US" sz="1600" dirty="0"/>
              <a:t>	- </a:t>
            </a:r>
            <a:r>
              <a:rPr lang="en-US" sz="1400" dirty="0"/>
              <a:t>Model evaluation</a:t>
            </a:r>
            <a:r>
              <a:rPr lang="en-US" sz="1400" dirty="0" smtClean="0"/>
              <a:t>, Hyper Parameter Tuning</a:t>
            </a:r>
          </a:p>
          <a:p>
            <a:pPr marL="457200" lvl="1" indent="0">
              <a:lnSpc>
                <a:spcPct val="100000"/>
              </a:lnSpc>
              <a:spcBef>
                <a:spcPts val="0"/>
              </a:spcBef>
              <a:buNone/>
            </a:pPr>
            <a:endParaRPr lang="en-US" sz="1600" dirty="0"/>
          </a:p>
          <a:p>
            <a:pPr marL="457200" indent="-457200">
              <a:lnSpc>
                <a:spcPct val="100000"/>
              </a:lnSpc>
              <a:buFont typeface="+mj-lt"/>
              <a:buAutoNum type="arabicPeriod"/>
            </a:pPr>
            <a:r>
              <a:rPr lang="en-US" sz="2100" b="1" dirty="0"/>
              <a:t>Best model - Justification and Conclusion</a:t>
            </a:r>
          </a:p>
          <a:p>
            <a:pPr marL="457200" lvl="1" indent="0">
              <a:lnSpc>
                <a:spcPct val="100000"/>
              </a:lnSpc>
              <a:spcBef>
                <a:spcPts val="0"/>
              </a:spcBef>
              <a:buNone/>
            </a:pPr>
            <a:r>
              <a:rPr lang="en-US" sz="2100" b="1" dirty="0"/>
              <a:t>	</a:t>
            </a:r>
            <a:r>
              <a:rPr lang="en-US" sz="1600" dirty="0"/>
              <a:t>- Result analysis, conclusion, future </a:t>
            </a:r>
            <a:r>
              <a:rPr lang="en-US" sz="1600" dirty="0" smtClean="0"/>
              <a:t>work</a:t>
            </a:r>
            <a:endParaRPr lang="en-US" sz="2100" b="1" dirty="0" smtClean="0"/>
          </a:p>
          <a:p>
            <a:pPr marL="457200" indent="-457200">
              <a:buAutoNum type="arabicPeriod" startAt="7"/>
            </a:pPr>
            <a:endParaRPr lang="en-US" sz="2100" b="1" dirty="0" smtClean="0"/>
          </a:p>
          <a:p>
            <a:pPr marL="457200" indent="-457200">
              <a:buAutoNum type="arabicPeriod" startAt="7"/>
            </a:pPr>
            <a:r>
              <a:rPr lang="en-US" sz="2100" b="1" dirty="0" smtClean="0"/>
              <a:t>Challenges Faced</a:t>
            </a:r>
          </a:p>
          <a:p>
            <a:pPr marL="457200" indent="-457200">
              <a:buAutoNum type="arabicPeriod" startAt="7"/>
            </a:pPr>
            <a:endParaRPr lang="en-US" sz="2100" b="1" dirty="0" smtClean="0"/>
          </a:p>
          <a:p>
            <a:pPr marL="457200" indent="-457200">
              <a:buAutoNum type="arabicPeriod" startAt="7"/>
            </a:pPr>
            <a:r>
              <a:rPr lang="en-US" sz="2100" b="1" dirty="0" smtClean="0"/>
              <a:t>Business Insights</a:t>
            </a:r>
            <a:endParaRPr lang="en-US" sz="2100" b="1" dirty="0"/>
          </a:p>
        </p:txBody>
      </p:sp>
      <p:sp>
        <p:nvSpPr>
          <p:cNvPr id="5" name="Slide Number Placeholder 4">
            <a:extLst>
              <a:ext uri="{FF2B5EF4-FFF2-40B4-BE49-F238E27FC236}">
                <a16:creationId xmlns:a16="http://schemas.microsoft.com/office/drawing/2014/main" id="{BE1D21DA-CE8E-4A4C-B0A2-93DC2B3C025B}"/>
              </a:ext>
            </a:extLst>
          </p:cNvPr>
          <p:cNvSpPr>
            <a:spLocks noGrp="1"/>
          </p:cNvSpPr>
          <p:nvPr>
            <p:ph type="sldNum" sz="quarter" idx="11"/>
          </p:nvPr>
        </p:nvSpPr>
        <p:spPr>
          <a:xfrm>
            <a:off x="6091084" y="6573458"/>
            <a:ext cx="6100916" cy="274320"/>
          </a:xfrm>
          <a:prstGeom prst="rect">
            <a:avLst/>
          </a:prstGeom>
        </p:spPr>
        <p:txBody>
          <a:bodyPr/>
          <a:lstStyle/>
          <a:p>
            <a:r>
              <a:rPr lang="en-US" dirty="0"/>
              <a:t>2</a:t>
            </a:r>
          </a:p>
        </p:txBody>
      </p:sp>
      <p:sp>
        <p:nvSpPr>
          <p:cNvPr id="4" name="Footer Placeholder 3">
            <a:extLst>
              <a:ext uri="{FF2B5EF4-FFF2-40B4-BE49-F238E27FC236}">
                <a16:creationId xmlns:a16="http://schemas.microsoft.com/office/drawing/2014/main" id="{248585BC-8193-4C76-9E73-203F9143C4E6}"/>
              </a:ext>
            </a:extLst>
          </p:cNvPr>
          <p:cNvSpPr>
            <a:spLocks noGrp="1"/>
          </p:cNvSpPr>
          <p:nvPr>
            <p:ph type="ftr" sz="quarter" idx="10"/>
          </p:nvPr>
        </p:nvSpPr>
        <p:spPr>
          <a:xfrm>
            <a:off x="-1" y="6573458"/>
            <a:ext cx="7450667" cy="274320"/>
          </a:xfrm>
        </p:spPr>
        <p:txBody>
          <a:body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pic>
        <p:nvPicPr>
          <p:cNvPr id="11" name="Picture 10">
            <a:extLst>
              <a:ext uri="{FF2B5EF4-FFF2-40B4-BE49-F238E27FC236}">
                <a16:creationId xmlns:a16="http://schemas.microsoft.com/office/drawing/2014/main" id="{DABC69B6-1647-4366-93E6-B72AAFD43A93}"/>
              </a:ext>
            </a:extLst>
          </p:cNvPr>
          <p:cNvPicPr>
            <a:picLocks noChangeAspect="1"/>
          </p:cNvPicPr>
          <p:nvPr/>
        </p:nvPicPr>
        <p:blipFill rotWithShape="1">
          <a:blip r:embed="rId3">
            <a:extLst>
              <a:ext uri="{28A0092B-C50C-407E-A947-70E740481C1C}">
                <a14:useLocalDpi xmlns:a14="http://schemas.microsoft.com/office/drawing/2010/main" val="0"/>
              </a:ext>
            </a:extLst>
          </a:blip>
          <a:srcRect b="4149"/>
          <a:stretch/>
        </p:blipFill>
        <p:spPr>
          <a:xfrm>
            <a:off x="-9832" y="0"/>
            <a:ext cx="6086164" cy="6573458"/>
          </a:xfrm>
          <a:prstGeom prst="rect">
            <a:avLst/>
          </a:prstGeom>
        </p:spPr>
      </p:pic>
      <p:sp>
        <p:nvSpPr>
          <p:cNvPr id="10" name="Title 5">
            <a:extLst>
              <a:ext uri="{FF2B5EF4-FFF2-40B4-BE49-F238E27FC236}">
                <a16:creationId xmlns:a16="http://schemas.microsoft.com/office/drawing/2014/main" id="{287475F0-2A80-4672-AEAE-99E43C306E7B}"/>
              </a:ext>
            </a:extLst>
          </p:cNvPr>
          <p:cNvSpPr txBox="1">
            <a:spLocks/>
          </p:cNvSpPr>
          <p:nvPr/>
        </p:nvSpPr>
        <p:spPr>
          <a:xfrm>
            <a:off x="550608" y="228600"/>
            <a:ext cx="10967884" cy="65986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600" b="1"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stStyle>
          <a:p>
            <a:pPr algn="ctr"/>
            <a:r>
              <a:rPr lang="en-US" dirty="0"/>
              <a:t>OVERVIEW</a:t>
            </a:r>
          </a:p>
        </p:txBody>
      </p:sp>
    </p:spTree>
    <p:extLst>
      <p:ext uri="{BB962C8B-B14F-4D97-AF65-F5344CB8AC3E}">
        <p14:creationId xmlns:p14="http://schemas.microsoft.com/office/powerpoint/2010/main" val="417073337"/>
      </p:ext>
    </p:extLst>
  </p:cSld>
  <p:clrMapOvr>
    <a:masterClrMapping/>
  </p:clrMapOvr>
  <mc:AlternateContent xmlns:mc="http://schemas.openxmlformats.org/markup-compatibility/2006" xmlns:p14="http://schemas.microsoft.com/office/powerpoint/2010/main">
    <mc:Choice Requires="p14">
      <p:transition spd="slow" p14:dur="2000" advTm="47979"/>
    </mc:Choice>
    <mc:Fallback xmlns="">
      <p:transition spd="slow" advTm="4797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337C3B-D049-4FEF-9E40-36B4D48B267F}"/>
              </a:ext>
            </a:extLst>
          </p:cNvPr>
          <p:cNvSpPr>
            <a:spLocks noGrp="1"/>
          </p:cNvSpPr>
          <p:nvPr>
            <p:ph type="title"/>
          </p:nvPr>
        </p:nvSpPr>
        <p:spPr>
          <a:xfrm>
            <a:off x="544993" y="3125906"/>
            <a:ext cx="11072517" cy="682387"/>
          </a:xfrm>
        </p:spPr>
        <p:txBody>
          <a:bodyPr/>
          <a:lstStyle/>
          <a:p>
            <a:pPr algn="ctr"/>
            <a:r>
              <a:rPr lang="en-US" dirty="0"/>
              <a:t>Thank You</a:t>
            </a:r>
          </a:p>
        </p:txBody>
      </p:sp>
      <p:sp>
        <p:nvSpPr>
          <p:cNvPr id="5" name="Slide Number Placeholder 4">
            <a:extLst>
              <a:ext uri="{FF2B5EF4-FFF2-40B4-BE49-F238E27FC236}">
                <a16:creationId xmlns:a16="http://schemas.microsoft.com/office/drawing/2014/main" id="{23E1B294-31E2-48B0-B317-4916A7A061DC}"/>
              </a:ext>
            </a:extLst>
          </p:cNvPr>
          <p:cNvSpPr>
            <a:spLocks noGrp="1"/>
          </p:cNvSpPr>
          <p:nvPr>
            <p:ph type="sldNum" sz="quarter" idx="11"/>
          </p:nvPr>
        </p:nvSpPr>
        <p:spPr/>
        <p:txBody>
          <a:bodyPr/>
          <a:lstStyle/>
          <a:p>
            <a:fld id="{E8562E48-ACC9-4670-96C1-5C78BC47E019}" type="slidenum">
              <a:rPr lang="en-US" smtClean="0"/>
              <a:pPr/>
              <a:t>20</a:t>
            </a:fld>
            <a:endParaRPr lang="en-US" dirty="0"/>
          </a:p>
        </p:txBody>
      </p:sp>
      <p:sp>
        <p:nvSpPr>
          <p:cNvPr id="6"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3316855874"/>
      </p:ext>
    </p:extLst>
  </p:cSld>
  <p:clrMapOvr>
    <a:masterClrMapping/>
  </p:clrMapOvr>
  <mc:AlternateContent xmlns:mc="http://schemas.openxmlformats.org/markup-compatibility/2006" xmlns:p14="http://schemas.microsoft.com/office/powerpoint/2010/main">
    <mc:Choice Requires="p14">
      <p:transition spd="slow" p14:dur="2000" advTm="3615"/>
    </mc:Choice>
    <mc:Fallback xmlns="">
      <p:transition spd="slow" advTm="361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9CD47B5-9DBE-45C0-82F2-1CD67A69FB0C}"/>
              </a:ext>
            </a:extLst>
          </p:cNvPr>
          <p:cNvSpPr>
            <a:spLocks noGrp="1"/>
          </p:cNvSpPr>
          <p:nvPr>
            <p:ph idx="1"/>
          </p:nvPr>
        </p:nvSpPr>
        <p:spPr>
          <a:xfrm>
            <a:off x="6091083" y="1607762"/>
            <a:ext cx="6100915" cy="4645009"/>
          </a:xfrm>
        </p:spPr>
        <p:txBody>
          <a:bodyPr/>
          <a:lstStyle/>
          <a:p>
            <a:endParaRPr lang="en-US" dirty="0" smtClean="0"/>
          </a:p>
          <a:p>
            <a:endParaRPr lang="en-US" dirty="0" smtClean="0"/>
          </a:p>
          <a:p>
            <a:r>
              <a:rPr lang="en-US" dirty="0" smtClean="0"/>
              <a:t>What is Tensile Strength of Steel ?</a:t>
            </a:r>
            <a:endParaRPr lang="en-IN" dirty="0" smtClean="0"/>
          </a:p>
          <a:p>
            <a:pPr marL="0" indent="0">
              <a:buNone/>
            </a:pPr>
            <a:endParaRPr lang="en-US" dirty="0"/>
          </a:p>
          <a:p>
            <a:r>
              <a:rPr lang="en-US" dirty="0" smtClean="0"/>
              <a:t>Importance of Tensile Strength of steel.</a:t>
            </a:r>
          </a:p>
          <a:p>
            <a:pPr marL="0" indent="0">
              <a:buNone/>
            </a:pPr>
            <a:endParaRPr lang="en-US" dirty="0"/>
          </a:p>
          <a:p>
            <a:r>
              <a:rPr lang="en-US" dirty="0" smtClean="0"/>
              <a:t>Conventional Processes to find out Tensile </a:t>
            </a:r>
            <a:r>
              <a:rPr lang="en-US" dirty="0"/>
              <a:t>S</a:t>
            </a:r>
            <a:r>
              <a:rPr lang="en-US" dirty="0" smtClean="0"/>
              <a:t>trength </a:t>
            </a:r>
            <a:r>
              <a:rPr lang="en-US" dirty="0"/>
              <a:t>A</a:t>
            </a:r>
            <a:r>
              <a:rPr lang="en-US" dirty="0" smtClean="0"/>
              <a:t>ustenitic </a:t>
            </a:r>
            <a:r>
              <a:rPr lang="en-US" dirty="0" smtClean="0"/>
              <a:t>steel</a:t>
            </a:r>
          </a:p>
          <a:p>
            <a:pPr marL="0" indent="0">
              <a:buNone/>
            </a:pPr>
            <a:endParaRPr lang="en-US" dirty="0" smtClean="0"/>
          </a:p>
          <a:p>
            <a:pPr marL="0" indent="0">
              <a:buNone/>
            </a:pPr>
            <a:endParaRPr lang="en-US" dirty="0" smtClean="0"/>
          </a:p>
          <a:p>
            <a:endParaRPr lang="en-US" dirty="0"/>
          </a:p>
          <a:p>
            <a:pPr marL="0" indent="0">
              <a:buNone/>
            </a:pPr>
            <a:endParaRPr lang="en-US" dirty="0"/>
          </a:p>
          <a:p>
            <a:endParaRPr lang="en-US" dirty="0"/>
          </a:p>
          <a:p>
            <a:endParaRPr lang="en-US" dirty="0"/>
          </a:p>
        </p:txBody>
      </p:sp>
      <p:sp>
        <p:nvSpPr>
          <p:cNvPr id="6" name="Title 5">
            <a:extLst>
              <a:ext uri="{FF2B5EF4-FFF2-40B4-BE49-F238E27FC236}">
                <a16:creationId xmlns:a16="http://schemas.microsoft.com/office/drawing/2014/main" id="{B8CAED14-4777-4AF4-9F71-7CFBA8BA3F35}"/>
              </a:ext>
            </a:extLst>
          </p:cNvPr>
          <p:cNvSpPr>
            <a:spLocks noGrp="1"/>
          </p:cNvSpPr>
          <p:nvPr>
            <p:ph type="title"/>
          </p:nvPr>
        </p:nvSpPr>
        <p:spPr>
          <a:solidFill>
            <a:schemeClr val="accent1">
              <a:lumMod val="20000"/>
              <a:lumOff val="80000"/>
            </a:schemeClr>
          </a:solidFill>
        </p:spPr>
        <p:txBody>
          <a:bodyPr/>
          <a:lstStyle/>
          <a:p>
            <a:pPr algn="ctr"/>
            <a:r>
              <a:rPr lang="en-US" dirty="0"/>
              <a:t>1. </a:t>
            </a:r>
            <a:r>
              <a:rPr lang="en-US" dirty="0" smtClean="0"/>
              <a:t>INTRODUCTION</a:t>
            </a:r>
            <a:endParaRPr lang="en-US" dirty="0"/>
          </a:p>
        </p:txBody>
      </p:sp>
      <p:sp>
        <p:nvSpPr>
          <p:cNvPr id="5" name="Slide Number Placeholder 4">
            <a:extLst>
              <a:ext uri="{FF2B5EF4-FFF2-40B4-BE49-F238E27FC236}">
                <a16:creationId xmlns:a16="http://schemas.microsoft.com/office/drawing/2014/main" id="{5990DEA6-97FD-4BC2-9375-BD7CFDAAB930}"/>
              </a:ext>
            </a:extLst>
          </p:cNvPr>
          <p:cNvSpPr>
            <a:spLocks noGrp="1"/>
          </p:cNvSpPr>
          <p:nvPr>
            <p:ph type="sldNum" sz="quarter" idx="11"/>
          </p:nvPr>
        </p:nvSpPr>
        <p:spPr/>
        <p:txBody>
          <a:bodyPr/>
          <a:lstStyle/>
          <a:p>
            <a:fld id="{E8562E48-ACC9-4670-96C1-5C78BC47E019}" type="slidenum">
              <a:rPr lang="en-US" smtClean="0"/>
              <a:pPr/>
              <a:t>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967" y="1858555"/>
            <a:ext cx="4975036" cy="3694520"/>
          </a:xfrm>
          <a:prstGeom prst="rect">
            <a:avLst/>
          </a:prstGeom>
        </p:spPr>
      </p:pic>
      <p:sp>
        <p:nvSpPr>
          <p:cNvPr id="9"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spTree>
    <p:extLst>
      <p:ext uri="{BB962C8B-B14F-4D97-AF65-F5344CB8AC3E}">
        <p14:creationId xmlns:p14="http://schemas.microsoft.com/office/powerpoint/2010/main" val="2674726931"/>
      </p:ext>
    </p:extLst>
  </p:cSld>
  <p:clrMapOvr>
    <a:masterClrMapping/>
  </p:clrMapOvr>
  <mc:AlternateContent xmlns:mc="http://schemas.openxmlformats.org/markup-compatibility/2006" xmlns:p14="http://schemas.microsoft.com/office/powerpoint/2010/main">
    <mc:Choice Requires="p14">
      <p:transition spd="slow" p14:dur="2000" advTm="21616"/>
    </mc:Choice>
    <mc:Fallback xmlns="">
      <p:transition spd="slow" advTm="2161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51A6539-785C-4569-BB6A-1EF12F9B8229}"/>
              </a:ext>
            </a:extLst>
          </p:cNvPr>
          <p:cNvSpPr>
            <a:spLocks noGrp="1"/>
          </p:cNvSpPr>
          <p:nvPr>
            <p:ph idx="1"/>
          </p:nvPr>
        </p:nvSpPr>
        <p:spPr>
          <a:xfrm>
            <a:off x="604684" y="1382510"/>
            <a:ext cx="5148416" cy="4827789"/>
          </a:xfrm>
        </p:spPr>
        <p:txBody>
          <a:bodyPr>
            <a:normAutofit fontScale="92500"/>
          </a:bodyPr>
          <a:lstStyle/>
          <a:p>
            <a:r>
              <a:rPr lang="en-US" dirty="0"/>
              <a:t>The designers, manufacturers, researchers of material sciences and engineering have habitually contingent on results obtained from the experiments that are conducted in testing laboratory to identify the mechanical properties of any </a:t>
            </a:r>
            <a:r>
              <a:rPr lang="en-US" dirty="0" smtClean="0"/>
              <a:t>material</a:t>
            </a:r>
          </a:p>
          <a:p>
            <a:pPr marL="0" indent="0">
              <a:buNone/>
            </a:pPr>
            <a:endParaRPr lang="en-US" dirty="0" smtClean="0"/>
          </a:p>
          <a:p>
            <a:r>
              <a:rPr lang="en-US" dirty="0" smtClean="0"/>
              <a:t>So</a:t>
            </a:r>
            <a:r>
              <a:rPr lang="en-US" dirty="0"/>
              <a:t>, to obtain the desired properties for a material they need to customize composition of material and process parameters of the material prior of conducting the </a:t>
            </a:r>
            <a:r>
              <a:rPr lang="en-US" dirty="0" smtClean="0"/>
              <a:t>experiment</a:t>
            </a:r>
          </a:p>
          <a:p>
            <a:endParaRPr lang="en-US" dirty="0" smtClean="0"/>
          </a:p>
          <a:p>
            <a:r>
              <a:rPr lang="en-US" dirty="0"/>
              <a:t>To meet the modern market requirements and to withstand the competitiveness many industries emphasized to produce high precision and good quality steel </a:t>
            </a:r>
            <a:r>
              <a:rPr lang="en-US" dirty="0" smtClean="0"/>
              <a:t>products</a:t>
            </a:r>
            <a:endParaRPr lang="en-US" dirty="0" smtClean="0"/>
          </a:p>
        </p:txBody>
      </p:sp>
      <p:sp>
        <p:nvSpPr>
          <p:cNvPr id="2" name="Title 1">
            <a:extLst>
              <a:ext uri="{FF2B5EF4-FFF2-40B4-BE49-F238E27FC236}">
                <a16:creationId xmlns:a16="http://schemas.microsoft.com/office/drawing/2014/main" id="{6CC0274F-6622-454B-B981-44F34D351651}"/>
              </a:ext>
            </a:extLst>
          </p:cNvPr>
          <p:cNvSpPr>
            <a:spLocks noGrp="1"/>
          </p:cNvSpPr>
          <p:nvPr>
            <p:ph type="title"/>
          </p:nvPr>
        </p:nvSpPr>
        <p:spPr>
          <a:xfrm>
            <a:off x="604685" y="449381"/>
            <a:ext cx="11072517" cy="659862"/>
          </a:xfrm>
          <a:solidFill>
            <a:schemeClr val="accent1">
              <a:lumMod val="20000"/>
              <a:lumOff val="80000"/>
            </a:schemeClr>
          </a:solidFill>
        </p:spPr>
        <p:txBody>
          <a:bodyPr/>
          <a:lstStyle/>
          <a:p>
            <a:pPr algn="ctr"/>
            <a:r>
              <a:rPr lang="en-US" dirty="0" smtClean="0"/>
              <a:t>Problem </a:t>
            </a:r>
            <a:r>
              <a:rPr lang="en-US" dirty="0"/>
              <a:t>Understanding</a:t>
            </a:r>
            <a:endParaRPr lang="en-US" dirty="0"/>
          </a:p>
        </p:txBody>
      </p:sp>
      <p:sp>
        <p:nvSpPr>
          <p:cNvPr id="5" name="Slide Number Placeholder 4">
            <a:extLst>
              <a:ext uri="{FF2B5EF4-FFF2-40B4-BE49-F238E27FC236}">
                <a16:creationId xmlns:a16="http://schemas.microsoft.com/office/drawing/2014/main" id="{68DDEED3-BD2F-46A0-AF71-A860B966AC9F}"/>
              </a:ext>
            </a:extLst>
          </p:cNvPr>
          <p:cNvSpPr>
            <a:spLocks noGrp="1"/>
          </p:cNvSpPr>
          <p:nvPr>
            <p:ph type="sldNum" sz="quarter" idx="11"/>
          </p:nvPr>
        </p:nvSpPr>
        <p:spPr>
          <a:prstGeom prst="rect">
            <a:avLst/>
          </a:prstGeom>
        </p:spPr>
        <p:txBody>
          <a:bodyPr/>
          <a:lstStyle/>
          <a:p>
            <a:fld id="{45C736BD-9659-43F2-BD8E-DE45B09B7D9F}" type="slidenum">
              <a:rPr lang="en-US" smtClean="0"/>
              <a:pPr/>
              <a:t>4</a:t>
            </a:fld>
            <a:endParaRPr lang="en-US" dirty="0"/>
          </a:p>
        </p:txBody>
      </p:sp>
      <p:sp>
        <p:nvSpPr>
          <p:cNvPr id="8"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pic>
        <p:nvPicPr>
          <p:cNvPr id="10" name="67fSwIjYJ-E"/>
          <p:cNvPicPr>
            <a:picLocks noRot="1" noChangeAspect="1"/>
          </p:cNvPicPr>
          <p:nvPr>
            <a:videoFile r:link="rId1"/>
          </p:nvPr>
        </p:nvPicPr>
        <p:blipFill>
          <a:blip r:embed="rId4"/>
          <a:stretch>
            <a:fillRect/>
          </a:stretch>
        </p:blipFill>
        <p:spPr>
          <a:xfrm>
            <a:off x="6122214" y="1382510"/>
            <a:ext cx="5554988" cy="3646690"/>
          </a:xfrm>
          <a:prstGeom prst="rect">
            <a:avLst/>
          </a:prstGeom>
        </p:spPr>
      </p:pic>
    </p:spTree>
    <p:extLst>
      <p:ext uri="{BB962C8B-B14F-4D97-AF65-F5344CB8AC3E}">
        <p14:creationId xmlns:p14="http://schemas.microsoft.com/office/powerpoint/2010/main" val="2858244790"/>
      </p:ext>
    </p:extLst>
  </p:cSld>
  <p:clrMapOvr>
    <a:masterClrMapping/>
  </p:clrMapOvr>
  <mc:AlternateContent xmlns:mc="http://schemas.openxmlformats.org/markup-compatibility/2006" xmlns:p14="http://schemas.microsoft.com/office/powerpoint/2010/main">
    <mc:Choice Requires="p14">
      <p:transition spd="slow" p14:dur="2000" advTm="28588"/>
    </mc:Choice>
    <mc:Fallback xmlns="">
      <p:transition spd="slow" advTm="2858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51A6539-785C-4569-BB6A-1EF12F9B8229}"/>
              </a:ext>
            </a:extLst>
          </p:cNvPr>
          <p:cNvSpPr>
            <a:spLocks noGrp="1"/>
          </p:cNvSpPr>
          <p:nvPr>
            <p:ph idx="1"/>
          </p:nvPr>
        </p:nvSpPr>
        <p:spPr>
          <a:xfrm>
            <a:off x="604684" y="1382511"/>
            <a:ext cx="11158691" cy="5041504"/>
          </a:xfrm>
        </p:spPr>
        <p:txBody>
          <a:bodyPr>
            <a:normAutofit/>
          </a:bodyPr>
          <a:lstStyle/>
          <a:p>
            <a:r>
              <a:rPr lang="en-US" dirty="0"/>
              <a:t>The main goal of </a:t>
            </a:r>
            <a:r>
              <a:rPr lang="en-US" dirty="0" smtClean="0"/>
              <a:t>this project </a:t>
            </a:r>
            <a:r>
              <a:rPr lang="en-US" dirty="0"/>
              <a:t>is to diminish cost and reduce time mechanical properties prediction to help the manufacturers and designers of advanced material science and engineering</a:t>
            </a:r>
            <a:r>
              <a:rPr lang="en-US" dirty="0" smtClean="0"/>
              <a:t>.</a:t>
            </a:r>
          </a:p>
          <a:p>
            <a:pPr marL="457200" indent="-457200">
              <a:buFont typeface="+mj-lt"/>
              <a:buAutoNum type="arabicPeriod"/>
            </a:pPr>
            <a:r>
              <a:rPr lang="en-US" dirty="0">
                <a:solidFill>
                  <a:srgbClr val="FF0000"/>
                </a:solidFill>
              </a:rPr>
              <a:t>Improve UTS prediction accuracy </a:t>
            </a:r>
            <a:r>
              <a:rPr lang="en-US" dirty="0"/>
              <a:t>to minimize material testing costs and optimize product </a:t>
            </a:r>
            <a:r>
              <a:rPr lang="en-US" dirty="0" smtClean="0"/>
              <a:t>performance</a:t>
            </a:r>
          </a:p>
          <a:p>
            <a:pPr marL="457200" indent="-457200">
              <a:buFont typeface="+mj-lt"/>
              <a:buAutoNum type="arabicPeriod"/>
            </a:pPr>
            <a:r>
              <a:rPr lang="en-US" dirty="0">
                <a:solidFill>
                  <a:srgbClr val="FF0000"/>
                </a:solidFill>
              </a:rPr>
              <a:t>Enhance decision-making </a:t>
            </a:r>
            <a:r>
              <a:rPr lang="en-US" dirty="0"/>
              <a:t>by providing reliable UTS estimates during the design and manufacturing process</a:t>
            </a:r>
            <a:endParaRPr lang="en-US" dirty="0" smtClean="0"/>
          </a:p>
          <a:p>
            <a:pPr marL="457200" indent="-457200">
              <a:buFont typeface="+mj-lt"/>
              <a:buAutoNum type="arabicPeriod"/>
            </a:pPr>
            <a:endParaRPr lang="en-US" dirty="0"/>
          </a:p>
          <a:p>
            <a:r>
              <a:rPr lang="en-US" dirty="0" smtClean="0"/>
              <a:t>Accurate </a:t>
            </a:r>
            <a:r>
              <a:rPr lang="en-US" dirty="0"/>
              <a:t>prediction of material mechanical properties and its behavior based on existing data has been the persistent effort of many material researchers.</a:t>
            </a:r>
            <a:endParaRPr lang="en-US" dirty="0" smtClean="0"/>
          </a:p>
          <a:p>
            <a:pPr marL="0" indent="0">
              <a:buNone/>
            </a:pPr>
            <a:endParaRPr lang="en-US" dirty="0" smtClean="0"/>
          </a:p>
          <a:p>
            <a:pPr marL="0" indent="0">
              <a:buNone/>
            </a:pPr>
            <a:endParaRPr lang="en-US" dirty="0"/>
          </a:p>
          <a:p>
            <a:endParaRPr lang="en-US" dirty="0"/>
          </a:p>
          <a:p>
            <a:endParaRPr lang="en-US" dirty="0"/>
          </a:p>
        </p:txBody>
      </p:sp>
      <p:sp>
        <p:nvSpPr>
          <p:cNvPr id="2" name="Title 1">
            <a:extLst>
              <a:ext uri="{FF2B5EF4-FFF2-40B4-BE49-F238E27FC236}">
                <a16:creationId xmlns:a16="http://schemas.microsoft.com/office/drawing/2014/main" id="{6CC0274F-6622-454B-B981-44F34D351651}"/>
              </a:ext>
            </a:extLst>
          </p:cNvPr>
          <p:cNvSpPr>
            <a:spLocks noGrp="1"/>
          </p:cNvSpPr>
          <p:nvPr>
            <p:ph type="title"/>
          </p:nvPr>
        </p:nvSpPr>
        <p:spPr>
          <a:xfrm>
            <a:off x="604685" y="449381"/>
            <a:ext cx="11072517" cy="659862"/>
          </a:xfrm>
          <a:solidFill>
            <a:schemeClr val="accent1">
              <a:lumMod val="20000"/>
              <a:lumOff val="80000"/>
            </a:schemeClr>
          </a:solidFill>
        </p:spPr>
        <p:txBody>
          <a:bodyPr/>
          <a:lstStyle/>
          <a:p>
            <a:pPr algn="ctr"/>
            <a:r>
              <a:rPr lang="en-US" dirty="0" smtClean="0"/>
              <a:t>Objective</a:t>
            </a:r>
            <a:endParaRPr lang="en-US" dirty="0"/>
          </a:p>
        </p:txBody>
      </p:sp>
      <p:sp>
        <p:nvSpPr>
          <p:cNvPr id="5" name="Slide Number Placeholder 4">
            <a:extLst>
              <a:ext uri="{FF2B5EF4-FFF2-40B4-BE49-F238E27FC236}">
                <a16:creationId xmlns:a16="http://schemas.microsoft.com/office/drawing/2014/main" id="{68DDEED3-BD2F-46A0-AF71-A860B966AC9F}"/>
              </a:ext>
            </a:extLst>
          </p:cNvPr>
          <p:cNvSpPr>
            <a:spLocks noGrp="1"/>
          </p:cNvSpPr>
          <p:nvPr>
            <p:ph type="sldNum" sz="quarter" idx="11"/>
          </p:nvPr>
        </p:nvSpPr>
        <p:spPr>
          <a:prstGeom prst="rect">
            <a:avLst/>
          </a:prstGeom>
        </p:spPr>
        <p:txBody>
          <a:bodyPr/>
          <a:lstStyle/>
          <a:p>
            <a:fld id="{45C736BD-9659-43F2-BD8E-DE45B09B7D9F}" type="slidenum">
              <a:rPr lang="en-US" smtClean="0"/>
              <a:pPr/>
              <a:t>5</a:t>
            </a:fld>
            <a:endParaRPr lang="en-US" dirty="0"/>
          </a:p>
        </p:txBody>
      </p:sp>
      <p:sp>
        <p:nvSpPr>
          <p:cNvPr id="8"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spTree>
    <p:extLst>
      <p:ext uri="{BB962C8B-B14F-4D97-AF65-F5344CB8AC3E}">
        <p14:creationId xmlns:p14="http://schemas.microsoft.com/office/powerpoint/2010/main" val="1801731108"/>
      </p:ext>
    </p:extLst>
  </p:cSld>
  <p:clrMapOvr>
    <a:masterClrMapping/>
  </p:clrMapOvr>
  <mc:AlternateContent xmlns:mc="http://schemas.openxmlformats.org/markup-compatibility/2006" xmlns:p14="http://schemas.microsoft.com/office/powerpoint/2010/main">
    <mc:Choice Requires="p14">
      <p:transition spd="slow" p14:dur="2000" advTm="28588"/>
    </mc:Choice>
    <mc:Fallback xmlns="">
      <p:transition spd="slow" advTm="2858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04C6B1-5B00-4C1F-BABF-1C9EA98DB54F}"/>
              </a:ext>
            </a:extLst>
          </p:cNvPr>
          <p:cNvSpPr>
            <a:spLocks noGrp="1"/>
          </p:cNvSpPr>
          <p:nvPr>
            <p:ph type="sldNum" sz="quarter" idx="11"/>
          </p:nvPr>
        </p:nvSpPr>
        <p:spPr/>
        <p:txBody>
          <a:bodyPr/>
          <a:lstStyle/>
          <a:p>
            <a:fld id="{E8562E48-ACC9-4670-96C1-5C78BC47E019}" type="slidenum">
              <a:rPr lang="en-US" smtClean="0"/>
              <a:pPr/>
              <a:t>6</a:t>
            </a:fld>
            <a:endParaRPr lang="en-US" dirty="0"/>
          </a:p>
        </p:txBody>
      </p:sp>
      <p:sp>
        <p:nvSpPr>
          <p:cNvPr id="6" name="Title 5">
            <a:extLst>
              <a:ext uri="{FF2B5EF4-FFF2-40B4-BE49-F238E27FC236}">
                <a16:creationId xmlns:a16="http://schemas.microsoft.com/office/drawing/2014/main" id="{1264F948-0362-4C00-8E80-884DDBEFA3CA}"/>
              </a:ext>
            </a:extLst>
          </p:cNvPr>
          <p:cNvSpPr>
            <a:spLocks noGrp="1"/>
          </p:cNvSpPr>
          <p:nvPr>
            <p:ph type="title"/>
          </p:nvPr>
        </p:nvSpPr>
        <p:spPr>
          <a:xfrm>
            <a:off x="504967" y="573206"/>
            <a:ext cx="11072517" cy="659862"/>
          </a:xfrm>
          <a:solidFill>
            <a:schemeClr val="accent1">
              <a:lumMod val="20000"/>
              <a:lumOff val="80000"/>
            </a:schemeClr>
          </a:solidFill>
        </p:spPr>
        <p:txBody>
          <a:bodyPr/>
          <a:lstStyle/>
          <a:p>
            <a:pPr algn="ctr"/>
            <a:r>
              <a:rPr lang="en-US" dirty="0"/>
              <a:t>2. DATA UNDERSTANDING</a:t>
            </a:r>
          </a:p>
        </p:txBody>
      </p:sp>
      <p:sp>
        <p:nvSpPr>
          <p:cNvPr id="10" name="Content Placeholder 9">
            <a:extLst>
              <a:ext uri="{FF2B5EF4-FFF2-40B4-BE49-F238E27FC236}">
                <a16:creationId xmlns:a16="http://schemas.microsoft.com/office/drawing/2014/main" id="{46634A40-6A8A-492C-A891-A91A98B3C1CA}"/>
              </a:ext>
            </a:extLst>
          </p:cNvPr>
          <p:cNvSpPr>
            <a:spLocks noGrp="1"/>
          </p:cNvSpPr>
          <p:nvPr>
            <p:ph idx="1"/>
          </p:nvPr>
        </p:nvSpPr>
        <p:spPr>
          <a:xfrm>
            <a:off x="5581650" y="1531954"/>
            <a:ext cx="5995834" cy="4645009"/>
          </a:xfrm>
        </p:spPr>
        <p:txBody>
          <a:bodyPr>
            <a:normAutofit lnSpcReduction="10000"/>
          </a:bodyPr>
          <a:lstStyle/>
          <a:p>
            <a:pPr marL="0" indent="0">
              <a:buNone/>
            </a:pPr>
            <a:r>
              <a:rPr lang="en-US" dirty="0"/>
              <a:t>In this section</a:t>
            </a:r>
            <a:r>
              <a:rPr lang="en-US" dirty="0" smtClean="0"/>
              <a:t>:</a:t>
            </a:r>
          </a:p>
          <a:p>
            <a:pPr marL="0" indent="0">
              <a:buNone/>
            </a:pPr>
            <a:endParaRPr lang="en-US" dirty="0" smtClean="0"/>
          </a:p>
          <a:p>
            <a:r>
              <a:rPr lang="en-US" dirty="0"/>
              <a:t>Data Source: </a:t>
            </a:r>
            <a:r>
              <a:rPr lang="en-US" dirty="0" smtClean="0">
                <a:hlinkClick r:id="rId3"/>
              </a:rPr>
              <a:t>www.phase-trans.msm.cam.ac.uk</a:t>
            </a:r>
            <a:r>
              <a:rPr lang="en-US" dirty="0" smtClean="0"/>
              <a:t> </a:t>
            </a:r>
          </a:p>
          <a:p>
            <a:endParaRPr lang="en-US" dirty="0" smtClean="0"/>
          </a:p>
          <a:p>
            <a:r>
              <a:rPr lang="en-US" dirty="0" smtClean="0"/>
              <a:t>Austenitic Steel Data: </a:t>
            </a:r>
            <a:r>
              <a:rPr lang="en-US" dirty="0"/>
              <a:t>Description</a:t>
            </a:r>
          </a:p>
          <a:p>
            <a:endParaRPr lang="en-US" dirty="0"/>
          </a:p>
          <a:p>
            <a:r>
              <a:rPr lang="en-US" dirty="0"/>
              <a:t>Data organization and Instances</a:t>
            </a:r>
          </a:p>
          <a:p>
            <a:endParaRPr lang="en-US" dirty="0"/>
          </a:p>
          <a:p>
            <a:r>
              <a:rPr lang="en-US" dirty="0"/>
              <a:t>Features</a:t>
            </a:r>
          </a:p>
          <a:p>
            <a:endParaRPr lang="en-US" dirty="0"/>
          </a:p>
          <a:p>
            <a:r>
              <a:rPr lang="en-US" dirty="0"/>
              <a:t>Data Quality Assessment</a:t>
            </a:r>
          </a:p>
          <a:p>
            <a:pPr lvl="1"/>
            <a:r>
              <a:rPr lang="en-US" dirty="0"/>
              <a:t>Missing </a:t>
            </a:r>
            <a:r>
              <a:rPr lang="en-US" dirty="0" smtClean="0"/>
              <a:t>Data</a:t>
            </a:r>
          </a:p>
          <a:p>
            <a:pPr lvl="1"/>
            <a:endParaRPr lang="en-US" dirty="0"/>
          </a:p>
          <a:p>
            <a:pPr lvl="1"/>
            <a:endParaRPr lang="en-US" dirty="0" smtClean="0"/>
          </a:p>
        </p:txBody>
      </p:sp>
      <p:pic>
        <p:nvPicPr>
          <p:cNvPr id="12" name="Picture 11">
            <a:extLst>
              <a:ext uri="{FF2B5EF4-FFF2-40B4-BE49-F238E27FC236}">
                <a16:creationId xmlns:a16="http://schemas.microsoft.com/office/drawing/2014/main" id="{9C0A9317-CF68-4C4F-8782-D3A80AAA583E}"/>
              </a:ext>
            </a:extLst>
          </p:cNvPr>
          <p:cNvPicPr>
            <a:picLocks noChangeAspect="1"/>
          </p:cNvPicPr>
          <p:nvPr/>
        </p:nvPicPr>
        <p:blipFill rotWithShape="1">
          <a:blip r:embed="rId4">
            <a:extLst>
              <a:ext uri="{28A0092B-C50C-407E-A947-70E740481C1C}">
                <a14:useLocalDpi xmlns:a14="http://schemas.microsoft.com/office/drawing/2010/main" val="0"/>
              </a:ext>
            </a:extLst>
          </a:blip>
          <a:srcRect l="50893" t="50216" r="25856" b="24000"/>
          <a:stretch/>
        </p:blipFill>
        <p:spPr>
          <a:xfrm>
            <a:off x="752729" y="1458206"/>
            <a:ext cx="4527186" cy="5025985"/>
          </a:xfrm>
          <a:prstGeom prst="rect">
            <a:avLst/>
          </a:prstGeom>
        </p:spPr>
      </p:pic>
      <p:sp>
        <p:nvSpPr>
          <p:cNvPr id="7"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spTree>
    <p:extLst>
      <p:ext uri="{BB962C8B-B14F-4D97-AF65-F5344CB8AC3E}">
        <p14:creationId xmlns:p14="http://schemas.microsoft.com/office/powerpoint/2010/main" val="3149808318"/>
      </p:ext>
    </p:extLst>
  </p:cSld>
  <p:clrMapOvr>
    <a:masterClrMapping/>
  </p:clrMapOvr>
  <mc:AlternateContent xmlns:mc="http://schemas.openxmlformats.org/markup-compatibility/2006" xmlns:p14="http://schemas.microsoft.com/office/powerpoint/2010/main">
    <mc:Choice Requires="p14">
      <p:transition spd="slow" p14:dur="2000" advTm="19894"/>
    </mc:Choice>
    <mc:Fallback xmlns="">
      <p:transition spd="slow" advTm="1989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AA583-E871-439D-8AE4-34454CDEAEBD}"/>
              </a:ext>
            </a:extLst>
          </p:cNvPr>
          <p:cNvSpPr>
            <a:spLocks noGrp="1"/>
          </p:cNvSpPr>
          <p:nvPr>
            <p:ph type="title"/>
          </p:nvPr>
        </p:nvSpPr>
        <p:spPr>
          <a:solidFill>
            <a:schemeClr val="accent1">
              <a:lumMod val="20000"/>
              <a:lumOff val="80000"/>
            </a:schemeClr>
          </a:solidFill>
        </p:spPr>
        <p:txBody>
          <a:bodyPr/>
          <a:lstStyle/>
          <a:p>
            <a:pPr algn="ctr"/>
            <a:r>
              <a:rPr lang="en-US" dirty="0"/>
              <a:t>Features</a:t>
            </a:r>
          </a:p>
        </p:txBody>
      </p:sp>
      <p:sp>
        <p:nvSpPr>
          <p:cNvPr id="5" name="Slide Number Placeholder 4">
            <a:extLst>
              <a:ext uri="{FF2B5EF4-FFF2-40B4-BE49-F238E27FC236}">
                <a16:creationId xmlns:a16="http://schemas.microsoft.com/office/drawing/2014/main" id="{0DD7AA20-7F3F-4615-8C5C-DB166A195B3A}"/>
              </a:ext>
            </a:extLst>
          </p:cNvPr>
          <p:cNvSpPr>
            <a:spLocks noGrp="1"/>
          </p:cNvSpPr>
          <p:nvPr>
            <p:ph type="sldNum" sz="quarter" idx="11"/>
          </p:nvPr>
        </p:nvSpPr>
        <p:spPr/>
        <p:txBody>
          <a:bodyPr/>
          <a:lstStyle/>
          <a:p>
            <a:fld id="{E8562E48-ACC9-4670-96C1-5C78BC47E019}" type="slidenum">
              <a:rPr lang="en-US" smtClean="0"/>
              <a:pPr/>
              <a:t>7</a:t>
            </a:fld>
            <a:endParaRPr lang="en-US" dirty="0"/>
          </a:p>
        </p:txBody>
      </p:sp>
      <p:sp>
        <p:nvSpPr>
          <p:cNvPr id="8" name="Content Placeholder 1">
            <a:extLst>
              <a:ext uri="{FF2B5EF4-FFF2-40B4-BE49-F238E27FC236}">
                <a16:creationId xmlns:a16="http://schemas.microsoft.com/office/drawing/2014/main" id="{14165200-C903-41C4-A3F9-6D89B2E0DA45}"/>
              </a:ext>
            </a:extLst>
          </p:cNvPr>
          <p:cNvSpPr txBox="1">
            <a:spLocks/>
          </p:cNvSpPr>
          <p:nvPr/>
        </p:nvSpPr>
        <p:spPr>
          <a:xfrm>
            <a:off x="557061" y="1353273"/>
            <a:ext cx="10939614" cy="898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There are a total of </a:t>
            </a:r>
            <a:r>
              <a:rPr lang="en-US" dirty="0" smtClean="0">
                <a:solidFill>
                  <a:srgbClr val="FF0000"/>
                </a:solidFill>
              </a:rPr>
              <a:t>31 </a:t>
            </a:r>
            <a:r>
              <a:rPr lang="en-US" dirty="0" smtClean="0">
                <a:solidFill>
                  <a:srgbClr val="FF0000"/>
                </a:solidFill>
              </a:rPr>
              <a:t>features </a:t>
            </a:r>
            <a:r>
              <a:rPr lang="en-US" dirty="0" smtClean="0"/>
              <a:t>and </a:t>
            </a:r>
            <a:r>
              <a:rPr lang="en-US" dirty="0" smtClean="0">
                <a:solidFill>
                  <a:srgbClr val="FF0000"/>
                </a:solidFill>
              </a:rPr>
              <a:t>2180 instances </a:t>
            </a:r>
            <a:r>
              <a:rPr lang="en-US" dirty="0" smtClean="0"/>
              <a:t>in the dataset</a:t>
            </a:r>
            <a:r>
              <a:rPr lang="en-US" dirty="0" smtClean="0"/>
              <a:t>.</a:t>
            </a:r>
          </a:p>
          <a:p>
            <a:r>
              <a:rPr lang="en-US" dirty="0" smtClean="0"/>
              <a:t>Input contains Chemical composition, </a:t>
            </a:r>
            <a:r>
              <a:rPr lang="en-US" dirty="0"/>
              <a:t>Sectional size, Temperature, Process of Manufacture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72694290"/>
              </p:ext>
            </p:extLst>
          </p:nvPr>
        </p:nvGraphicFramePr>
        <p:xfrm>
          <a:off x="403394" y="2302995"/>
          <a:ext cx="3071964" cy="3884095"/>
        </p:xfrm>
        <a:graphic>
          <a:graphicData uri="http://schemas.openxmlformats.org/drawingml/2006/table">
            <a:tbl>
              <a:tblPr firstRow="1" bandRow="1">
                <a:tableStyleId>{5C22544A-7EE6-4342-B048-85BDC9FD1C3A}</a:tableStyleId>
              </a:tblPr>
              <a:tblGrid>
                <a:gridCol w="1089492">
                  <a:extLst>
                    <a:ext uri="{9D8B030D-6E8A-4147-A177-3AD203B41FA5}">
                      <a16:colId xmlns:a16="http://schemas.microsoft.com/office/drawing/2014/main" val="2111029039"/>
                    </a:ext>
                  </a:extLst>
                </a:gridCol>
                <a:gridCol w="1982472">
                  <a:extLst>
                    <a:ext uri="{9D8B030D-6E8A-4147-A177-3AD203B41FA5}">
                      <a16:colId xmlns:a16="http://schemas.microsoft.com/office/drawing/2014/main" val="1389775140"/>
                    </a:ext>
                  </a:extLst>
                </a:gridCol>
              </a:tblGrid>
              <a:tr h="531295">
                <a:tc>
                  <a:txBody>
                    <a:bodyPr/>
                    <a:lstStyle/>
                    <a:p>
                      <a:r>
                        <a:rPr lang="en-US" sz="1800" dirty="0" smtClean="0"/>
                        <a:t>Features</a:t>
                      </a:r>
                      <a:endParaRPr lang="en-IN" sz="1800" dirty="0"/>
                    </a:p>
                  </a:txBody>
                  <a:tcPr/>
                </a:tc>
                <a:tc>
                  <a:txBody>
                    <a:bodyPr/>
                    <a:lstStyle/>
                    <a:p>
                      <a:pPr algn="ctr"/>
                      <a:r>
                        <a:rPr lang="en-US" sz="1800" dirty="0" err="1" smtClean="0"/>
                        <a:t>Descripition</a:t>
                      </a:r>
                      <a:endParaRPr lang="en-IN" sz="1800" dirty="0"/>
                    </a:p>
                  </a:txBody>
                  <a:tcPr/>
                </a:tc>
                <a:extLst>
                  <a:ext uri="{0D108BD9-81ED-4DB2-BD59-A6C34878D82A}">
                    <a16:rowId xmlns:a16="http://schemas.microsoft.com/office/drawing/2014/main" val="1092193543"/>
                  </a:ext>
                </a:extLst>
              </a:tr>
              <a:tr h="310395">
                <a:tc>
                  <a:txBody>
                    <a:bodyPr/>
                    <a:lstStyle/>
                    <a:p>
                      <a:r>
                        <a:rPr lang="en-US" sz="1600" dirty="0" smtClean="0"/>
                        <a:t>Cr</a:t>
                      </a:r>
                      <a:endParaRPr lang="en-IN" sz="1600" dirty="0"/>
                    </a:p>
                  </a:txBody>
                  <a:tcPr/>
                </a:tc>
                <a:tc>
                  <a:txBody>
                    <a:bodyPr/>
                    <a:lstStyle/>
                    <a:p>
                      <a:r>
                        <a:rPr lang="en-IN" sz="1600" dirty="0" smtClean="0"/>
                        <a:t>Chromium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3301178182"/>
                  </a:ext>
                </a:extLst>
              </a:tr>
              <a:tr h="310395">
                <a:tc>
                  <a:txBody>
                    <a:bodyPr/>
                    <a:lstStyle/>
                    <a:p>
                      <a:r>
                        <a:rPr lang="en-US" sz="1600" dirty="0" smtClean="0"/>
                        <a:t>Ni</a:t>
                      </a:r>
                      <a:endParaRPr lang="en-IN" sz="1600" dirty="0"/>
                    </a:p>
                  </a:txBody>
                  <a:tcPr/>
                </a:tc>
                <a:tc>
                  <a:txBody>
                    <a:bodyPr/>
                    <a:lstStyle/>
                    <a:p>
                      <a:r>
                        <a:rPr lang="en-IN" sz="1600" dirty="0" smtClean="0"/>
                        <a:t>Nickel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293598602"/>
                  </a:ext>
                </a:extLst>
              </a:tr>
              <a:tr h="310395">
                <a:tc>
                  <a:txBody>
                    <a:bodyPr/>
                    <a:lstStyle/>
                    <a:p>
                      <a:r>
                        <a:rPr lang="en-US" sz="1600" dirty="0" smtClean="0"/>
                        <a:t>Mo</a:t>
                      </a:r>
                      <a:endParaRPr lang="en-IN" sz="1600" dirty="0"/>
                    </a:p>
                  </a:txBody>
                  <a:tcPr/>
                </a:tc>
                <a:tc>
                  <a:txBody>
                    <a:bodyPr/>
                    <a:lstStyle/>
                    <a:p>
                      <a:r>
                        <a:rPr lang="en-IN" sz="1600" dirty="0" smtClean="0"/>
                        <a:t>Molybdenum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149264751"/>
                  </a:ext>
                </a:extLst>
              </a:tr>
              <a:tr h="310395">
                <a:tc>
                  <a:txBody>
                    <a:bodyPr/>
                    <a:lstStyle/>
                    <a:p>
                      <a:r>
                        <a:rPr lang="en-US" sz="1600" smtClean="0"/>
                        <a:t>Mn</a:t>
                      </a:r>
                      <a:endParaRPr lang="en-IN" sz="1600"/>
                    </a:p>
                  </a:txBody>
                  <a:tcPr/>
                </a:tc>
                <a:tc>
                  <a:txBody>
                    <a:bodyPr/>
                    <a:lstStyle/>
                    <a:p>
                      <a:r>
                        <a:rPr lang="en-IN" sz="1600" dirty="0" smtClean="0"/>
                        <a:t>Manganese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295479145"/>
                  </a:ext>
                </a:extLst>
              </a:tr>
              <a:tr h="310395">
                <a:tc>
                  <a:txBody>
                    <a:bodyPr/>
                    <a:lstStyle/>
                    <a:p>
                      <a:r>
                        <a:rPr lang="en-US" sz="1600" smtClean="0"/>
                        <a:t>Si</a:t>
                      </a:r>
                      <a:endParaRPr lang="en-IN" sz="1600"/>
                    </a:p>
                  </a:txBody>
                  <a:tcPr/>
                </a:tc>
                <a:tc>
                  <a:txBody>
                    <a:bodyPr/>
                    <a:lstStyle/>
                    <a:p>
                      <a:r>
                        <a:rPr lang="en-IN" sz="1600" dirty="0" smtClean="0"/>
                        <a:t>Silicon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742844541"/>
                  </a:ext>
                </a:extLst>
              </a:tr>
              <a:tr h="310395">
                <a:tc>
                  <a:txBody>
                    <a:bodyPr/>
                    <a:lstStyle/>
                    <a:p>
                      <a:r>
                        <a:rPr lang="en-US" sz="1600" smtClean="0"/>
                        <a:t>Nb</a:t>
                      </a:r>
                      <a:endParaRPr lang="en-IN" sz="1600"/>
                    </a:p>
                  </a:txBody>
                  <a:tcPr/>
                </a:tc>
                <a:tc>
                  <a:txBody>
                    <a:bodyPr/>
                    <a:lstStyle/>
                    <a:p>
                      <a:r>
                        <a:rPr lang="en-IN" sz="1600" dirty="0" smtClean="0"/>
                        <a:t>Niobium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769155921"/>
                  </a:ext>
                </a:extLst>
              </a:tr>
              <a:tr h="310395">
                <a:tc>
                  <a:txBody>
                    <a:bodyPr/>
                    <a:lstStyle/>
                    <a:p>
                      <a:r>
                        <a:rPr lang="en-US" sz="1600" smtClean="0"/>
                        <a:t>Ti</a:t>
                      </a:r>
                      <a:endParaRPr lang="en-IN" sz="1600"/>
                    </a:p>
                  </a:txBody>
                  <a:tcPr/>
                </a:tc>
                <a:tc>
                  <a:txBody>
                    <a:bodyPr/>
                    <a:lstStyle/>
                    <a:p>
                      <a:r>
                        <a:rPr lang="en-IN" sz="1600" b="0" i="0" kern="1200" dirty="0" smtClean="0">
                          <a:solidFill>
                            <a:schemeClr val="dk1"/>
                          </a:solidFill>
                          <a:effectLst/>
                          <a:latin typeface="+mn-lt"/>
                          <a:ea typeface="+mn-ea"/>
                          <a:cs typeface="+mn-cs"/>
                        </a:rPr>
                        <a:t>Titanium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937576690"/>
                  </a:ext>
                </a:extLst>
              </a:tr>
              <a:tr h="310395">
                <a:tc>
                  <a:txBody>
                    <a:bodyPr/>
                    <a:lstStyle/>
                    <a:p>
                      <a:r>
                        <a:rPr lang="en-US" sz="1600" smtClean="0"/>
                        <a:t>Zr</a:t>
                      </a:r>
                      <a:endParaRPr lang="en-IN" sz="1600"/>
                    </a:p>
                  </a:txBody>
                  <a:tcPr/>
                </a:tc>
                <a:tc>
                  <a:txBody>
                    <a:bodyPr/>
                    <a:lstStyle/>
                    <a:p>
                      <a:r>
                        <a:rPr lang="en-IN" sz="1600" b="0" i="0" kern="1200" dirty="0" smtClean="0">
                          <a:solidFill>
                            <a:schemeClr val="dk1"/>
                          </a:solidFill>
                          <a:effectLst/>
                          <a:latin typeface="+mn-lt"/>
                          <a:ea typeface="+mn-ea"/>
                          <a:cs typeface="+mn-cs"/>
                        </a:rPr>
                        <a:t>Zirconium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183901920"/>
                  </a:ext>
                </a:extLst>
              </a:tr>
              <a:tr h="310395">
                <a:tc>
                  <a:txBody>
                    <a:bodyPr/>
                    <a:lstStyle/>
                    <a:p>
                      <a:r>
                        <a:rPr lang="en-US" sz="1600" smtClean="0"/>
                        <a:t>Ta</a:t>
                      </a:r>
                      <a:endParaRPr lang="en-IN" sz="1600"/>
                    </a:p>
                  </a:txBody>
                  <a:tcPr/>
                </a:tc>
                <a:tc>
                  <a:txBody>
                    <a:bodyPr/>
                    <a:lstStyle/>
                    <a:p>
                      <a:r>
                        <a:rPr lang="en-IN" sz="1600" b="0" i="0" kern="1200" dirty="0" smtClean="0">
                          <a:solidFill>
                            <a:schemeClr val="dk1"/>
                          </a:solidFill>
                          <a:effectLst/>
                          <a:latin typeface="+mn-lt"/>
                          <a:ea typeface="+mn-ea"/>
                          <a:cs typeface="+mn-cs"/>
                        </a:rPr>
                        <a:t>Tantalum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639525821"/>
                  </a:ext>
                </a:extLst>
              </a:tr>
              <a:tr h="310395">
                <a:tc>
                  <a:txBody>
                    <a:bodyPr/>
                    <a:lstStyle/>
                    <a:p>
                      <a:r>
                        <a:rPr lang="en-US" sz="1600" smtClean="0"/>
                        <a:t>V</a:t>
                      </a:r>
                      <a:endParaRPr lang="en-IN" sz="1600"/>
                    </a:p>
                  </a:txBody>
                  <a:tcPr/>
                </a:tc>
                <a:tc>
                  <a:txBody>
                    <a:bodyPr/>
                    <a:lstStyle/>
                    <a:p>
                      <a:r>
                        <a:rPr lang="en-IN" sz="1600" b="0" i="0" kern="1200" dirty="0" smtClean="0">
                          <a:solidFill>
                            <a:schemeClr val="dk1"/>
                          </a:solidFill>
                          <a:effectLst/>
                          <a:latin typeface="+mn-lt"/>
                          <a:ea typeface="+mn-ea"/>
                          <a:cs typeface="+mn-cs"/>
                        </a:rPr>
                        <a:t>Vanadium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51722501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23053397"/>
              </p:ext>
            </p:extLst>
          </p:nvPr>
        </p:nvGraphicFramePr>
        <p:xfrm>
          <a:off x="6562571" y="2302995"/>
          <a:ext cx="5157939" cy="4219375"/>
        </p:xfrm>
        <a:graphic>
          <a:graphicData uri="http://schemas.openxmlformats.org/drawingml/2006/table">
            <a:tbl>
              <a:tblPr firstRow="1" bandRow="1">
                <a:tableStyleId>{5C22544A-7EE6-4342-B048-85BDC9FD1C3A}</a:tableStyleId>
              </a:tblPr>
              <a:tblGrid>
                <a:gridCol w="3300564">
                  <a:extLst>
                    <a:ext uri="{9D8B030D-6E8A-4147-A177-3AD203B41FA5}">
                      <a16:colId xmlns:a16="http://schemas.microsoft.com/office/drawing/2014/main" val="2111029039"/>
                    </a:ext>
                  </a:extLst>
                </a:gridCol>
                <a:gridCol w="1857375">
                  <a:extLst>
                    <a:ext uri="{9D8B030D-6E8A-4147-A177-3AD203B41FA5}">
                      <a16:colId xmlns:a16="http://schemas.microsoft.com/office/drawing/2014/main" val="1389775140"/>
                    </a:ext>
                  </a:extLst>
                </a:gridCol>
              </a:tblGrid>
              <a:tr h="531295">
                <a:tc>
                  <a:txBody>
                    <a:bodyPr/>
                    <a:lstStyle/>
                    <a:p>
                      <a:r>
                        <a:rPr lang="en-US" sz="1800" dirty="0" smtClean="0"/>
                        <a:t>Features</a:t>
                      </a:r>
                      <a:endParaRPr lang="en-IN" sz="1800" dirty="0"/>
                    </a:p>
                  </a:txBody>
                  <a:tcPr/>
                </a:tc>
                <a:tc>
                  <a:txBody>
                    <a:bodyPr/>
                    <a:lstStyle/>
                    <a:p>
                      <a:pPr algn="ctr"/>
                      <a:r>
                        <a:rPr lang="en-US" sz="1800" smtClean="0"/>
                        <a:t>Descripition</a:t>
                      </a:r>
                      <a:endParaRPr lang="en-IN" sz="1800"/>
                    </a:p>
                  </a:txBody>
                  <a:tcPr/>
                </a:tc>
                <a:extLst>
                  <a:ext uri="{0D108BD9-81ED-4DB2-BD59-A6C34878D82A}">
                    <a16:rowId xmlns:a16="http://schemas.microsoft.com/office/drawing/2014/main" val="1092193543"/>
                  </a:ext>
                </a:extLst>
              </a:tr>
              <a:tr h="310395">
                <a:tc>
                  <a:txBody>
                    <a:bodyPr/>
                    <a:lstStyle/>
                    <a:p>
                      <a:r>
                        <a:rPr lang="en-IN" sz="1600" dirty="0" err="1" smtClean="0"/>
                        <a:t>Pb</a:t>
                      </a:r>
                      <a:endParaRPr lang="en-IN" sz="1600" dirty="0"/>
                    </a:p>
                  </a:txBody>
                  <a:tcPr/>
                </a:tc>
                <a:tc>
                  <a:txBody>
                    <a:bodyPr/>
                    <a:lstStyle/>
                    <a:p>
                      <a:r>
                        <a:rPr lang="en-IN" sz="1600" b="0" i="0" kern="1200" dirty="0" smtClean="0">
                          <a:solidFill>
                            <a:schemeClr val="dk1"/>
                          </a:solidFill>
                          <a:effectLst/>
                          <a:latin typeface="+mn-lt"/>
                          <a:ea typeface="+mn-ea"/>
                          <a:cs typeface="+mn-cs"/>
                        </a:rPr>
                        <a:t>Lead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301178182"/>
                  </a:ext>
                </a:extLst>
              </a:tr>
              <a:tr h="310395">
                <a:tc>
                  <a:txBody>
                    <a:bodyPr/>
                    <a:lstStyle/>
                    <a:p>
                      <a:r>
                        <a:rPr lang="en-IN" sz="1600" dirty="0" err="1" smtClean="0"/>
                        <a:t>Solution_treatment_temperature</a:t>
                      </a:r>
                      <a:endParaRPr lang="en-IN" sz="1600" dirty="0"/>
                    </a:p>
                  </a:txBody>
                  <a:tcPr/>
                </a:tc>
                <a:tc>
                  <a:txBody>
                    <a:bodyPr/>
                    <a:lstStyle/>
                    <a:p>
                      <a:r>
                        <a:rPr lang="en-US" sz="1600" dirty="0" smtClean="0"/>
                        <a:t>In Kelvin(K)</a:t>
                      </a:r>
                      <a:endParaRPr lang="en-IN" sz="1600" dirty="0"/>
                    </a:p>
                  </a:txBody>
                  <a:tcPr/>
                </a:tc>
                <a:extLst>
                  <a:ext uri="{0D108BD9-81ED-4DB2-BD59-A6C34878D82A}">
                    <a16:rowId xmlns:a16="http://schemas.microsoft.com/office/drawing/2014/main" val="1293598602"/>
                  </a:ext>
                </a:extLst>
              </a:tr>
              <a:tr h="310395">
                <a:tc>
                  <a:txBody>
                    <a:bodyPr/>
                    <a:lstStyle/>
                    <a:p>
                      <a:r>
                        <a:rPr lang="en-IN" sz="1600" dirty="0" err="1" smtClean="0"/>
                        <a:t>Solution_treatment_time</a:t>
                      </a:r>
                      <a:r>
                        <a:rPr lang="en-IN" sz="1600" dirty="0" smtClean="0"/>
                        <a:t>(s)</a:t>
                      </a:r>
                      <a:endParaRPr lang="en-IN" sz="1600" dirty="0"/>
                    </a:p>
                  </a:txBody>
                  <a:tcPr/>
                </a:tc>
                <a:tc>
                  <a:txBody>
                    <a:bodyPr/>
                    <a:lstStyle/>
                    <a:p>
                      <a:r>
                        <a:rPr lang="en-US" sz="1600" dirty="0" smtClean="0"/>
                        <a:t>In Seconds</a:t>
                      </a:r>
                      <a:endParaRPr lang="en-IN" sz="1600"/>
                    </a:p>
                  </a:txBody>
                  <a:tcPr/>
                </a:tc>
                <a:extLst>
                  <a:ext uri="{0D108BD9-81ED-4DB2-BD59-A6C34878D82A}">
                    <a16:rowId xmlns:a16="http://schemas.microsoft.com/office/drawing/2014/main" val="1149264751"/>
                  </a:ext>
                </a:extLst>
              </a:tr>
              <a:tr h="310395">
                <a:tc>
                  <a:txBody>
                    <a:bodyPr/>
                    <a:lstStyle/>
                    <a:p>
                      <a:r>
                        <a:rPr lang="en-IN" sz="1600" dirty="0" smtClean="0"/>
                        <a:t>Water_Quenched_after_s.t.</a:t>
                      </a:r>
                      <a:endParaRPr lang="en-IN" sz="1600" dirty="0"/>
                    </a:p>
                  </a:txBody>
                  <a:tcPr/>
                </a:tc>
                <a:tc>
                  <a:txBody>
                    <a:bodyPr/>
                    <a:lstStyle/>
                    <a:p>
                      <a:r>
                        <a:rPr lang="en-US" sz="1600" smtClean="0"/>
                        <a:t>Yes,</a:t>
                      </a:r>
                      <a:r>
                        <a:rPr lang="en-US" sz="1600" baseline="0" smtClean="0"/>
                        <a:t> No</a:t>
                      </a:r>
                      <a:endParaRPr lang="en-IN" sz="1600" dirty="0"/>
                    </a:p>
                  </a:txBody>
                  <a:tcPr/>
                </a:tc>
                <a:extLst>
                  <a:ext uri="{0D108BD9-81ED-4DB2-BD59-A6C34878D82A}">
                    <a16:rowId xmlns:a16="http://schemas.microsoft.com/office/drawing/2014/main" val="1295479145"/>
                  </a:ext>
                </a:extLst>
              </a:tr>
              <a:tr h="310395">
                <a:tc>
                  <a:txBody>
                    <a:bodyPr/>
                    <a:lstStyle/>
                    <a:p>
                      <a:r>
                        <a:rPr lang="en-IN" sz="1600" dirty="0" smtClean="0"/>
                        <a:t>Air_Quenched_after_s.t.</a:t>
                      </a:r>
                      <a:endParaRPr lang="en-IN" sz="1600" dirty="0"/>
                    </a:p>
                  </a:txBody>
                  <a:tcPr/>
                </a:tc>
                <a:tc>
                  <a:txBody>
                    <a:bodyPr/>
                    <a:lstStyle/>
                    <a:p>
                      <a:r>
                        <a:rPr lang="en-US" sz="1600" smtClean="0"/>
                        <a:t>Yes, No</a:t>
                      </a:r>
                      <a:endParaRPr lang="en-IN" sz="1600"/>
                    </a:p>
                  </a:txBody>
                  <a:tcPr/>
                </a:tc>
                <a:extLst>
                  <a:ext uri="{0D108BD9-81ED-4DB2-BD59-A6C34878D82A}">
                    <a16:rowId xmlns:a16="http://schemas.microsoft.com/office/drawing/2014/main" val="1742844541"/>
                  </a:ext>
                </a:extLst>
              </a:tr>
              <a:tr h="310395">
                <a:tc>
                  <a:txBody>
                    <a:bodyPr/>
                    <a:lstStyle/>
                    <a:p>
                      <a:r>
                        <a:rPr lang="en-IN" sz="1600" dirty="0" smtClean="0"/>
                        <a:t>Grains mm-2</a:t>
                      </a:r>
                      <a:endParaRPr lang="en-IN" sz="1600" dirty="0"/>
                    </a:p>
                  </a:txBody>
                  <a:tcPr/>
                </a:tc>
                <a:tc>
                  <a:txBody>
                    <a:bodyPr/>
                    <a:lstStyle/>
                    <a:p>
                      <a:r>
                        <a:rPr lang="en-US" sz="1600" dirty="0" smtClean="0"/>
                        <a:t>Numeric</a:t>
                      </a:r>
                      <a:endParaRPr lang="en-IN" sz="1600" dirty="0"/>
                    </a:p>
                  </a:txBody>
                  <a:tcPr/>
                </a:tc>
                <a:extLst>
                  <a:ext uri="{0D108BD9-81ED-4DB2-BD59-A6C34878D82A}">
                    <a16:rowId xmlns:a16="http://schemas.microsoft.com/office/drawing/2014/main" val="1769155921"/>
                  </a:ext>
                </a:extLst>
              </a:tr>
              <a:tr h="310395">
                <a:tc>
                  <a:txBody>
                    <a:bodyPr/>
                    <a:lstStyle/>
                    <a:p>
                      <a:r>
                        <a:rPr lang="en-IN" sz="1600" dirty="0" smtClean="0"/>
                        <a:t>Type of melting</a:t>
                      </a:r>
                      <a:endParaRPr lang="en-IN" sz="1600" dirty="0"/>
                    </a:p>
                  </a:txBody>
                  <a:tcPr/>
                </a:tc>
                <a:tc>
                  <a:txBody>
                    <a:bodyPr/>
                    <a:lstStyle/>
                    <a:p>
                      <a:r>
                        <a:rPr lang="en-US" sz="1600" dirty="0" smtClean="0"/>
                        <a:t>Categorical</a:t>
                      </a:r>
                      <a:endParaRPr lang="en-IN" sz="1600" dirty="0"/>
                    </a:p>
                  </a:txBody>
                  <a:tcPr/>
                </a:tc>
                <a:extLst>
                  <a:ext uri="{0D108BD9-81ED-4DB2-BD59-A6C34878D82A}">
                    <a16:rowId xmlns:a16="http://schemas.microsoft.com/office/drawing/2014/main" val="3937576690"/>
                  </a:ext>
                </a:extLst>
              </a:tr>
              <a:tr h="310395">
                <a:tc>
                  <a:txBody>
                    <a:bodyPr/>
                    <a:lstStyle/>
                    <a:p>
                      <a:r>
                        <a:rPr lang="en-IN" sz="1600" dirty="0" smtClean="0"/>
                        <a:t>Size of ingot</a:t>
                      </a:r>
                      <a:endParaRPr lang="en-IN" sz="1600" dirty="0"/>
                    </a:p>
                  </a:txBody>
                  <a:tcPr/>
                </a:tc>
                <a:tc>
                  <a:txBody>
                    <a:bodyPr/>
                    <a:lstStyle/>
                    <a:p>
                      <a:r>
                        <a:rPr lang="en-US" sz="1600" dirty="0" smtClean="0"/>
                        <a:t>Categorical</a:t>
                      </a:r>
                      <a:endParaRPr lang="en-IN" sz="1600" dirty="0"/>
                    </a:p>
                  </a:txBody>
                  <a:tcPr/>
                </a:tc>
                <a:extLst>
                  <a:ext uri="{0D108BD9-81ED-4DB2-BD59-A6C34878D82A}">
                    <a16:rowId xmlns:a16="http://schemas.microsoft.com/office/drawing/2014/main" val="1183901920"/>
                  </a:ext>
                </a:extLst>
              </a:tr>
              <a:tr h="310395">
                <a:tc>
                  <a:txBody>
                    <a:bodyPr/>
                    <a:lstStyle/>
                    <a:p>
                      <a:r>
                        <a:rPr lang="en-IN" sz="1600" dirty="0" smtClean="0"/>
                        <a:t>Product form</a:t>
                      </a:r>
                      <a:endParaRPr lang="en-IN" sz="1600" dirty="0"/>
                    </a:p>
                  </a:txBody>
                  <a:tcPr/>
                </a:tc>
                <a:tc>
                  <a:txBody>
                    <a:bodyPr/>
                    <a:lstStyle/>
                    <a:p>
                      <a:r>
                        <a:rPr lang="en-US" sz="1600" dirty="0" smtClean="0"/>
                        <a:t>Categorical</a:t>
                      </a:r>
                      <a:endParaRPr lang="en-IN" sz="1600" dirty="0"/>
                    </a:p>
                  </a:txBody>
                  <a:tcPr/>
                </a:tc>
                <a:extLst>
                  <a:ext uri="{0D108BD9-81ED-4DB2-BD59-A6C34878D82A}">
                    <a16:rowId xmlns:a16="http://schemas.microsoft.com/office/drawing/2014/main" val="3639525821"/>
                  </a:ext>
                </a:extLst>
              </a:tr>
              <a:tr h="310395">
                <a:tc>
                  <a:txBody>
                    <a:bodyPr/>
                    <a:lstStyle/>
                    <a:p>
                      <a:r>
                        <a:rPr lang="en-IN" sz="1600" dirty="0" smtClean="0"/>
                        <a:t>Temperature (K) </a:t>
                      </a:r>
                      <a:endParaRPr lang="en-IN" sz="1600" dirty="0"/>
                    </a:p>
                  </a:txBody>
                  <a:tcPr/>
                </a:tc>
                <a:tc>
                  <a:txBody>
                    <a:bodyPr/>
                    <a:lstStyle/>
                    <a:p>
                      <a:r>
                        <a:rPr lang="en-US" sz="1600" dirty="0" smtClean="0"/>
                        <a:t>In Kelvin(K)</a:t>
                      </a:r>
                      <a:endParaRPr lang="en-IN" sz="1600" dirty="0"/>
                    </a:p>
                  </a:txBody>
                  <a:tcPr/>
                </a:tc>
                <a:extLst>
                  <a:ext uri="{0D108BD9-81ED-4DB2-BD59-A6C34878D82A}">
                    <a16:rowId xmlns:a16="http://schemas.microsoft.com/office/drawing/2014/main" val="517225013"/>
                  </a:ext>
                </a:extLst>
              </a:tr>
              <a:tr h="310395">
                <a:tc>
                  <a:txBody>
                    <a:bodyPr/>
                    <a:lstStyle/>
                    <a:p>
                      <a:r>
                        <a:rPr lang="en-IN" sz="1600" dirty="0" smtClean="0"/>
                        <a:t>UTS (M Pa) </a:t>
                      </a:r>
                      <a:r>
                        <a:rPr lang="en-IN" sz="1600" dirty="0" smtClean="0"/>
                        <a:t> </a:t>
                      </a:r>
                      <a:r>
                        <a:rPr lang="en-IN" sz="1600" dirty="0" smtClean="0">
                          <a:solidFill>
                            <a:srgbClr val="FF0000"/>
                          </a:solidFill>
                        </a:rPr>
                        <a:t>Target</a:t>
                      </a:r>
                      <a:r>
                        <a:rPr lang="en-IN" sz="1600" baseline="0" dirty="0" smtClean="0">
                          <a:solidFill>
                            <a:srgbClr val="FF0000"/>
                          </a:solidFill>
                        </a:rPr>
                        <a:t> Feature</a:t>
                      </a:r>
                      <a:endParaRPr lang="en-IN" sz="1600" dirty="0">
                        <a:solidFill>
                          <a:srgbClr val="FF0000"/>
                        </a:solidFill>
                      </a:endParaRPr>
                    </a:p>
                  </a:txBody>
                  <a:tcPr>
                    <a:solidFill>
                      <a:schemeClr val="accent2">
                        <a:lumMod val="40000"/>
                        <a:lumOff val="60000"/>
                      </a:schemeClr>
                    </a:solidFill>
                  </a:tcPr>
                </a:tc>
                <a:tc>
                  <a:txBody>
                    <a:bodyPr/>
                    <a:lstStyle/>
                    <a:p>
                      <a:r>
                        <a:rPr lang="en-US" sz="1600" dirty="0" smtClean="0"/>
                        <a:t>Tensile</a:t>
                      </a:r>
                      <a:r>
                        <a:rPr lang="en-US" sz="1600" baseline="0" dirty="0" smtClean="0"/>
                        <a:t> Strength</a:t>
                      </a:r>
                      <a:endParaRPr lang="en-IN" sz="1600" dirty="0"/>
                    </a:p>
                  </a:txBody>
                  <a:tcPr>
                    <a:solidFill>
                      <a:schemeClr val="accent2">
                        <a:lumMod val="40000"/>
                        <a:lumOff val="60000"/>
                      </a:schemeClr>
                    </a:solidFill>
                  </a:tcPr>
                </a:tc>
                <a:extLst>
                  <a:ext uri="{0D108BD9-81ED-4DB2-BD59-A6C34878D82A}">
                    <a16:rowId xmlns:a16="http://schemas.microsoft.com/office/drawing/2014/main" val="4111842642"/>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158948764"/>
              </p:ext>
            </p:extLst>
          </p:nvPr>
        </p:nvGraphicFramePr>
        <p:xfrm>
          <a:off x="3602045" y="2302995"/>
          <a:ext cx="2833839" cy="3884095"/>
        </p:xfrm>
        <a:graphic>
          <a:graphicData uri="http://schemas.openxmlformats.org/drawingml/2006/table">
            <a:tbl>
              <a:tblPr firstRow="1" bandRow="1">
                <a:tableStyleId>{5C22544A-7EE6-4342-B048-85BDC9FD1C3A}</a:tableStyleId>
              </a:tblPr>
              <a:tblGrid>
                <a:gridCol w="1005039">
                  <a:extLst>
                    <a:ext uri="{9D8B030D-6E8A-4147-A177-3AD203B41FA5}">
                      <a16:colId xmlns:a16="http://schemas.microsoft.com/office/drawing/2014/main" val="2111029039"/>
                    </a:ext>
                  </a:extLst>
                </a:gridCol>
                <a:gridCol w="1828800">
                  <a:extLst>
                    <a:ext uri="{9D8B030D-6E8A-4147-A177-3AD203B41FA5}">
                      <a16:colId xmlns:a16="http://schemas.microsoft.com/office/drawing/2014/main" val="1389775140"/>
                    </a:ext>
                  </a:extLst>
                </a:gridCol>
              </a:tblGrid>
              <a:tr h="531295">
                <a:tc>
                  <a:txBody>
                    <a:bodyPr/>
                    <a:lstStyle/>
                    <a:p>
                      <a:r>
                        <a:rPr lang="en-US" sz="1800" dirty="0" smtClean="0"/>
                        <a:t>Features</a:t>
                      </a:r>
                      <a:endParaRPr lang="en-IN" sz="1800" dirty="0"/>
                    </a:p>
                  </a:txBody>
                  <a:tcPr/>
                </a:tc>
                <a:tc>
                  <a:txBody>
                    <a:bodyPr/>
                    <a:lstStyle/>
                    <a:p>
                      <a:pPr algn="ctr"/>
                      <a:r>
                        <a:rPr lang="en-US" sz="1800" dirty="0" err="1" smtClean="0"/>
                        <a:t>Descripition</a:t>
                      </a:r>
                      <a:endParaRPr lang="en-IN" sz="1800" dirty="0"/>
                    </a:p>
                  </a:txBody>
                  <a:tcPr/>
                </a:tc>
                <a:extLst>
                  <a:ext uri="{0D108BD9-81ED-4DB2-BD59-A6C34878D82A}">
                    <a16:rowId xmlns:a16="http://schemas.microsoft.com/office/drawing/2014/main" val="1092193543"/>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W</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Tungsten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301178182"/>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Cu</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Copper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293598602"/>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N</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Nitrogen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149264751"/>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C</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Carbon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295479145"/>
                  </a:ext>
                </a:extLst>
              </a:tr>
              <a:tr h="310395">
                <a:tc>
                  <a:txBody>
                    <a:bodyPr/>
                    <a:lstStyle/>
                    <a:p>
                      <a:pPr marL="0" algn="l" defTabSz="914400" rtl="0" eaLnBrk="1" latinLnBrk="0" hangingPunct="1"/>
                      <a:r>
                        <a:rPr lang="en-US" sz="1600" kern="1200" smtClean="0">
                          <a:solidFill>
                            <a:schemeClr val="dk1"/>
                          </a:solidFill>
                          <a:latin typeface="+mn-lt"/>
                          <a:ea typeface="+mn-ea"/>
                          <a:cs typeface="+mn-cs"/>
                        </a:rPr>
                        <a:t>B</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Boron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742844541"/>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P</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Phosphorus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769155921"/>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S</a:t>
                      </a:r>
                      <a:endParaRPr lang="en-IN" sz="1600" kern="120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Sulphur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937576690"/>
                  </a:ext>
                </a:extLst>
              </a:tr>
              <a:tr h="310395">
                <a:tc>
                  <a:txBody>
                    <a:bodyPr/>
                    <a:lstStyle/>
                    <a:p>
                      <a:pPr marL="0" algn="l" defTabSz="914400" rtl="0" eaLnBrk="1" latinLnBrk="0" hangingPunct="1"/>
                      <a:r>
                        <a:rPr lang="en-US" sz="1600" kern="1200" smtClean="0">
                          <a:solidFill>
                            <a:schemeClr val="dk1"/>
                          </a:solidFill>
                          <a:latin typeface="+mn-lt"/>
                          <a:ea typeface="+mn-ea"/>
                          <a:cs typeface="+mn-cs"/>
                        </a:rPr>
                        <a:t>Co</a:t>
                      </a:r>
                      <a:endParaRPr lang="en-IN" sz="1600" kern="120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Cobalt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183901920"/>
                  </a:ext>
                </a:extLst>
              </a:tr>
              <a:tr h="310395">
                <a:tc>
                  <a:txBody>
                    <a:bodyPr/>
                    <a:lstStyle/>
                    <a:p>
                      <a:pPr marL="0" algn="l" defTabSz="914400" rtl="0" eaLnBrk="1" latinLnBrk="0" hangingPunct="1"/>
                      <a:r>
                        <a:rPr lang="en-US" sz="1600" kern="1200" smtClean="0">
                          <a:solidFill>
                            <a:schemeClr val="dk1"/>
                          </a:solidFill>
                          <a:latin typeface="+mn-lt"/>
                          <a:ea typeface="+mn-ea"/>
                          <a:cs typeface="+mn-cs"/>
                        </a:rPr>
                        <a:t>Al</a:t>
                      </a:r>
                      <a:endParaRPr lang="en-IN" sz="1600" kern="120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Aluminium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639525821"/>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Sn</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Tin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517225013"/>
                  </a:ext>
                </a:extLst>
              </a:tr>
            </a:tbl>
          </a:graphicData>
        </a:graphic>
      </p:graphicFrame>
      <p:sp>
        <p:nvSpPr>
          <p:cNvPr id="9"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spTree>
    <p:extLst>
      <p:ext uri="{BB962C8B-B14F-4D97-AF65-F5344CB8AC3E}">
        <p14:creationId xmlns:p14="http://schemas.microsoft.com/office/powerpoint/2010/main" val="3084990885"/>
      </p:ext>
    </p:extLst>
  </p:cSld>
  <p:clrMapOvr>
    <a:masterClrMapping/>
  </p:clrMapOvr>
  <mc:AlternateContent xmlns:mc="http://schemas.openxmlformats.org/markup-compatibility/2006" xmlns:p14="http://schemas.microsoft.com/office/powerpoint/2010/main">
    <mc:Choice Requires="p14">
      <p:transition spd="slow" p14:dur="2000" advTm="24723"/>
    </mc:Choice>
    <mc:Fallback xmlns="">
      <p:transition spd="slow" advTm="2472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B26CF1-E3E6-458A-8014-DC402FBB9D64}"/>
              </a:ext>
            </a:extLst>
          </p:cNvPr>
          <p:cNvSpPr>
            <a:spLocks noGrp="1"/>
          </p:cNvSpPr>
          <p:nvPr>
            <p:ph type="title"/>
          </p:nvPr>
        </p:nvSpPr>
        <p:spPr>
          <a:xfrm>
            <a:off x="491338" y="430354"/>
            <a:ext cx="11072517" cy="659862"/>
          </a:xfrm>
          <a:solidFill>
            <a:schemeClr val="accent1">
              <a:lumMod val="20000"/>
              <a:lumOff val="80000"/>
            </a:schemeClr>
          </a:solidFill>
        </p:spPr>
        <p:txBody>
          <a:bodyPr/>
          <a:lstStyle/>
          <a:p>
            <a:pPr algn="ctr"/>
            <a:r>
              <a:rPr lang="en-US" dirty="0" smtClean="0"/>
              <a:t>Data Wrangling</a:t>
            </a:r>
            <a:endParaRPr lang="en-US" dirty="0"/>
          </a:p>
        </p:txBody>
      </p:sp>
      <p:sp>
        <p:nvSpPr>
          <p:cNvPr id="5" name="Slide Number Placeholder 4">
            <a:extLst>
              <a:ext uri="{FF2B5EF4-FFF2-40B4-BE49-F238E27FC236}">
                <a16:creationId xmlns:a16="http://schemas.microsoft.com/office/drawing/2014/main" id="{21D362E9-B028-4BC2-9E59-F6361A3414BD}"/>
              </a:ext>
            </a:extLst>
          </p:cNvPr>
          <p:cNvSpPr>
            <a:spLocks noGrp="1"/>
          </p:cNvSpPr>
          <p:nvPr>
            <p:ph type="sldNum" sz="quarter" idx="11"/>
          </p:nvPr>
        </p:nvSpPr>
        <p:spPr/>
        <p:txBody>
          <a:bodyPr/>
          <a:lstStyle/>
          <a:p>
            <a:fld id="{E8562E48-ACC9-4670-96C1-5C78BC47E019}" type="slidenum">
              <a:rPr lang="en-US" smtClean="0"/>
              <a:pPr/>
              <a:t>8</a:t>
            </a:fld>
            <a:endParaRPr lang="en-US" dirty="0"/>
          </a:p>
        </p:txBody>
      </p:sp>
      <p:sp>
        <p:nvSpPr>
          <p:cNvPr id="2" name="Rectangle 1"/>
          <p:cNvSpPr/>
          <p:nvPr/>
        </p:nvSpPr>
        <p:spPr>
          <a:xfrm>
            <a:off x="491337" y="1295400"/>
            <a:ext cx="11072517" cy="369332"/>
          </a:xfrm>
          <a:prstGeom prst="rect">
            <a:avLst/>
          </a:prstGeom>
        </p:spPr>
        <p:txBody>
          <a:bodyPr wrap="square">
            <a:spAutoFit/>
          </a:bodyPr>
          <a:lstStyle/>
          <a:p>
            <a:pPr marL="285750" indent="-285750">
              <a:buFont typeface="Arial" panose="020B0604020202020204" pitchFamily="34" charset="0"/>
              <a:buChar char="•"/>
            </a:pPr>
            <a:r>
              <a:rPr lang="en-US" dirty="0"/>
              <a:t>As presence of an </a:t>
            </a:r>
            <a:r>
              <a:rPr lang="en-US" dirty="0">
                <a:solidFill>
                  <a:srgbClr val="FF0000"/>
                </a:solidFill>
              </a:rPr>
              <a:t>N</a:t>
            </a:r>
            <a:r>
              <a:rPr lang="en-US" dirty="0" smtClean="0">
                <a:solidFill>
                  <a:srgbClr val="FF0000"/>
                </a:solidFill>
              </a:rPr>
              <a:t>a</a:t>
            </a:r>
            <a:r>
              <a:rPr lang="en-US" dirty="0" smtClean="0"/>
              <a:t> </a:t>
            </a:r>
            <a:r>
              <a:rPr lang="en-US" dirty="0"/>
              <a:t>indicates that the value was not reported in the dataset, so N</a:t>
            </a:r>
            <a:r>
              <a:rPr lang="en-US" dirty="0" smtClean="0"/>
              <a:t>a converted </a:t>
            </a:r>
            <a:r>
              <a:rPr lang="en-US" dirty="0"/>
              <a:t>it into </a:t>
            </a:r>
            <a:r>
              <a:rPr lang="en-US" dirty="0">
                <a:solidFill>
                  <a:srgbClr val="FF0000"/>
                </a:solidFill>
              </a:rPr>
              <a:t>null</a:t>
            </a:r>
            <a:r>
              <a:rPr lang="en-US" dirty="0"/>
              <a:t> values </a:t>
            </a:r>
            <a:endParaRPr lang="en-IN" dirty="0"/>
          </a:p>
        </p:txBody>
      </p:sp>
      <p:pic>
        <p:nvPicPr>
          <p:cNvPr id="6" name="Picture 5"/>
          <p:cNvPicPr>
            <a:picLocks noChangeAspect="1"/>
          </p:cNvPicPr>
          <p:nvPr/>
        </p:nvPicPr>
        <p:blipFill>
          <a:blip r:embed="rId3"/>
          <a:stretch>
            <a:fillRect/>
          </a:stretch>
        </p:blipFill>
        <p:spPr>
          <a:xfrm>
            <a:off x="834933" y="1704808"/>
            <a:ext cx="4308567" cy="398657"/>
          </a:xfrm>
          <a:prstGeom prst="rect">
            <a:avLst/>
          </a:prstGeom>
        </p:spPr>
      </p:pic>
      <p:sp>
        <p:nvSpPr>
          <p:cNvPr id="15" name="Rectangle 14"/>
          <p:cNvSpPr/>
          <p:nvPr/>
        </p:nvSpPr>
        <p:spPr>
          <a:xfrm>
            <a:off x="491335" y="2219010"/>
            <a:ext cx="11072517" cy="369332"/>
          </a:xfrm>
          <a:prstGeom prst="rect">
            <a:avLst/>
          </a:prstGeom>
        </p:spPr>
        <p:txBody>
          <a:bodyPr wrap="square">
            <a:spAutoFit/>
          </a:bodyPr>
          <a:lstStyle/>
          <a:p>
            <a:pPr marL="285750" indent="-285750">
              <a:buFont typeface="Arial" panose="020B0604020202020204" pitchFamily="34" charset="0"/>
              <a:buChar char="•"/>
            </a:pPr>
            <a:r>
              <a:rPr lang="en-US" dirty="0" smtClean="0"/>
              <a:t>Dealing With Missing Data columns having nulls more than 50% of instances</a:t>
            </a:r>
            <a:endParaRPr lang="en-IN" dirty="0"/>
          </a:p>
        </p:txBody>
      </p:sp>
      <p:pic>
        <p:nvPicPr>
          <p:cNvPr id="7" name="Picture 6"/>
          <p:cNvPicPr>
            <a:picLocks noChangeAspect="1"/>
          </p:cNvPicPr>
          <p:nvPr/>
        </p:nvPicPr>
        <p:blipFill>
          <a:blip r:embed="rId4"/>
          <a:stretch>
            <a:fillRect/>
          </a:stretch>
        </p:blipFill>
        <p:spPr>
          <a:xfrm>
            <a:off x="979078" y="2703887"/>
            <a:ext cx="3523736" cy="1585681"/>
          </a:xfrm>
          <a:prstGeom prst="rect">
            <a:avLst/>
          </a:prstGeom>
          <a:ln>
            <a:solidFill>
              <a:schemeClr val="tx1"/>
            </a:solidFill>
          </a:ln>
        </p:spPr>
      </p:pic>
      <p:sp>
        <p:nvSpPr>
          <p:cNvPr id="16" name="Rectangle 15"/>
          <p:cNvSpPr/>
          <p:nvPr/>
        </p:nvSpPr>
        <p:spPr>
          <a:xfrm>
            <a:off x="4742906" y="2648522"/>
            <a:ext cx="7087144" cy="1754326"/>
          </a:xfrm>
          <a:prstGeom prst="rect">
            <a:avLst/>
          </a:prstGeom>
        </p:spPr>
        <p:txBody>
          <a:bodyPr wrap="square">
            <a:spAutoFit/>
          </a:bodyPr>
          <a:lstStyle/>
          <a:p>
            <a:pPr marL="342900" indent="-342900">
              <a:buAutoNum type="arabicPeriod"/>
            </a:pPr>
            <a:r>
              <a:rPr lang="en-US" dirty="0" smtClean="0"/>
              <a:t>Columns </a:t>
            </a:r>
            <a:r>
              <a:rPr lang="en-US" dirty="0"/>
              <a:t>such as </a:t>
            </a:r>
            <a:r>
              <a:rPr lang="en-US" dirty="0">
                <a:solidFill>
                  <a:schemeClr val="accent1">
                    <a:lumMod val="75000"/>
                  </a:schemeClr>
                </a:solidFill>
              </a:rPr>
              <a:t>Grains mm-2 </a:t>
            </a:r>
            <a:r>
              <a:rPr lang="en-US" dirty="0"/>
              <a:t>, </a:t>
            </a:r>
            <a:r>
              <a:rPr lang="en-US" dirty="0">
                <a:solidFill>
                  <a:schemeClr val="accent1">
                    <a:lumMod val="75000"/>
                  </a:schemeClr>
                </a:solidFill>
              </a:rPr>
              <a:t>Size of ingot </a:t>
            </a:r>
            <a:r>
              <a:rPr lang="en-US" dirty="0"/>
              <a:t>contains large missing values. So these columns </a:t>
            </a:r>
            <a:r>
              <a:rPr lang="en-US" dirty="0" smtClean="0"/>
              <a:t>has been dropped</a:t>
            </a:r>
          </a:p>
          <a:p>
            <a:endParaRPr lang="en-US" dirty="0" smtClean="0"/>
          </a:p>
          <a:p>
            <a:r>
              <a:rPr lang="en-US" dirty="0" smtClean="0"/>
              <a:t>2.   Columns </a:t>
            </a:r>
            <a:r>
              <a:rPr lang="en-US" dirty="0"/>
              <a:t>such as </a:t>
            </a:r>
            <a:r>
              <a:rPr lang="en-US" dirty="0">
                <a:solidFill>
                  <a:schemeClr val="accent1">
                    <a:lumMod val="75000"/>
                  </a:schemeClr>
                </a:solidFill>
              </a:rPr>
              <a:t>Product Form </a:t>
            </a:r>
            <a:r>
              <a:rPr lang="en-US" dirty="0"/>
              <a:t>, </a:t>
            </a:r>
            <a:r>
              <a:rPr lang="en-US" dirty="0">
                <a:solidFill>
                  <a:schemeClr val="accent1">
                    <a:lumMod val="75000"/>
                  </a:schemeClr>
                </a:solidFill>
              </a:rPr>
              <a:t>Type of Melting </a:t>
            </a:r>
            <a:r>
              <a:rPr lang="en-US" dirty="0"/>
              <a:t>does not play any </a:t>
            </a:r>
            <a:r>
              <a:rPr lang="en-US" dirty="0" smtClean="0"/>
              <a:t>ole </a:t>
            </a:r>
            <a:r>
              <a:rPr lang="en-US" dirty="0"/>
              <a:t>for ultimate tensile strength. </a:t>
            </a:r>
            <a:r>
              <a:rPr lang="en-US" dirty="0" smtClean="0"/>
              <a:t>So These </a:t>
            </a:r>
            <a:r>
              <a:rPr lang="en-US" dirty="0"/>
              <a:t>Columns also </a:t>
            </a:r>
            <a:r>
              <a:rPr lang="en-US" dirty="0" smtClean="0"/>
              <a:t>has been </a:t>
            </a:r>
            <a:r>
              <a:rPr lang="en-US" dirty="0"/>
              <a:t>dropped </a:t>
            </a:r>
          </a:p>
          <a:p>
            <a:endParaRPr lang="en-IN" dirty="0"/>
          </a:p>
        </p:txBody>
      </p:sp>
      <p:sp>
        <p:nvSpPr>
          <p:cNvPr id="17" name="Rectangle 16"/>
          <p:cNvSpPr/>
          <p:nvPr/>
        </p:nvSpPr>
        <p:spPr>
          <a:xfrm>
            <a:off x="491335" y="4463028"/>
            <a:ext cx="11072517" cy="1477328"/>
          </a:xfrm>
          <a:prstGeom prst="rect">
            <a:avLst/>
          </a:prstGeom>
        </p:spPr>
        <p:txBody>
          <a:bodyPr wrap="square">
            <a:spAutoFit/>
          </a:bodyPr>
          <a:lstStyle/>
          <a:p>
            <a:pPr marL="285750" indent="-285750">
              <a:buFont typeface="Arial" panose="020B0604020202020204" pitchFamily="34" charset="0"/>
              <a:buChar char="•"/>
            </a:pPr>
            <a:r>
              <a:rPr lang="en-US" dirty="0"/>
              <a:t>Columns such as </a:t>
            </a:r>
            <a:r>
              <a:rPr lang="en-US" dirty="0" err="1">
                <a:solidFill>
                  <a:schemeClr val="accent1">
                    <a:lumMod val="75000"/>
                  </a:schemeClr>
                </a:solidFill>
              </a:rPr>
              <a:t>Zr</a:t>
            </a:r>
            <a:r>
              <a:rPr lang="en-US" dirty="0">
                <a:solidFill>
                  <a:schemeClr val="accent1">
                    <a:lumMod val="75000"/>
                  </a:schemeClr>
                </a:solidFill>
              </a:rPr>
              <a:t> , TA , W , Sn , </a:t>
            </a:r>
            <a:r>
              <a:rPr lang="en-US" dirty="0" err="1">
                <a:solidFill>
                  <a:schemeClr val="accent1">
                    <a:lumMod val="75000"/>
                  </a:schemeClr>
                </a:solidFill>
              </a:rPr>
              <a:t>Pb</a:t>
            </a:r>
            <a:r>
              <a:rPr lang="en-US" dirty="0">
                <a:solidFill>
                  <a:schemeClr val="accent1">
                    <a:lumMod val="75000"/>
                  </a:schemeClr>
                </a:solidFill>
              </a:rPr>
              <a:t> </a:t>
            </a:r>
            <a:r>
              <a:rPr lang="en-US" dirty="0"/>
              <a:t>contains all values as 0 . So these Columns also </a:t>
            </a:r>
            <a:r>
              <a:rPr lang="en-US" dirty="0" smtClean="0"/>
              <a:t>has been dropped</a:t>
            </a:r>
          </a:p>
          <a:p>
            <a:endParaRPr lang="en-US" dirty="0" smtClean="0"/>
          </a:p>
          <a:p>
            <a:pPr marL="285750" indent="-285750">
              <a:buFont typeface="Arial" panose="020B0604020202020204" pitchFamily="34" charset="0"/>
              <a:buChar char="•"/>
            </a:pPr>
            <a:r>
              <a:rPr lang="en-US" dirty="0">
                <a:solidFill>
                  <a:schemeClr val="accent1">
                    <a:lumMod val="75000"/>
                  </a:schemeClr>
                </a:solidFill>
              </a:rPr>
              <a:t>Solution_treatment_time(s) , Water_Quenched_after_s.t. , Air_Quenched_after_s.t. </a:t>
            </a:r>
            <a:r>
              <a:rPr lang="en-US" dirty="0"/>
              <a:t>plays an Important Role as Properties of steel mainly </a:t>
            </a:r>
            <a:r>
              <a:rPr lang="en-US" dirty="0" smtClean="0"/>
              <a:t>depends </a:t>
            </a:r>
            <a:r>
              <a:rPr lang="en-US" dirty="0"/>
              <a:t>on it. So records having Null value in </a:t>
            </a:r>
            <a:r>
              <a:rPr lang="en-US" dirty="0" smtClean="0"/>
              <a:t>these columns cannot </a:t>
            </a:r>
            <a:r>
              <a:rPr lang="en-US" dirty="0"/>
              <a:t>be used.</a:t>
            </a:r>
            <a:endParaRPr lang="en-US" dirty="0" smtClean="0"/>
          </a:p>
          <a:p>
            <a:pPr marL="285750" indent="-285750">
              <a:buFont typeface="Arial" panose="020B0604020202020204" pitchFamily="34" charset="0"/>
              <a:buChar char="•"/>
            </a:pPr>
            <a:endParaRPr lang="en-IN" dirty="0"/>
          </a:p>
        </p:txBody>
      </p:sp>
      <p:pic>
        <p:nvPicPr>
          <p:cNvPr id="19" name="Picture 18"/>
          <p:cNvPicPr>
            <a:picLocks noChangeAspect="1"/>
          </p:cNvPicPr>
          <p:nvPr/>
        </p:nvPicPr>
        <p:blipFill>
          <a:blip r:embed="rId5"/>
          <a:stretch>
            <a:fillRect/>
          </a:stretch>
        </p:blipFill>
        <p:spPr>
          <a:xfrm>
            <a:off x="834933" y="5677643"/>
            <a:ext cx="6270717" cy="821876"/>
          </a:xfrm>
          <a:prstGeom prst="rect">
            <a:avLst/>
          </a:prstGeom>
        </p:spPr>
      </p:pic>
      <p:sp>
        <p:nvSpPr>
          <p:cNvPr id="20"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spTree>
    <p:extLst>
      <p:ext uri="{BB962C8B-B14F-4D97-AF65-F5344CB8AC3E}">
        <p14:creationId xmlns:p14="http://schemas.microsoft.com/office/powerpoint/2010/main" val="935671922"/>
      </p:ext>
    </p:extLst>
  </p:cSld>
  <p:clrMapOvr>
    <a:masterClrMapping/>
  </p:clrMapOvr>
  <mc:AlternateContent xmlns:mc="http://schemas.openxmlformats.org/markup-compatibility/2006" xmlns:p14="http://schemas.microsoft.com/office/powerpoint/2010/main">
    <mc:Choice Requires="p14">
      <p:transition spd="slow" p14:dur="2000" advTm="13740"/>
    </mc:Choice>
    <mc:Fallback xmlns="">
      <p:transition spd="slow" advTm="1374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B26CF1-E3E6-458A-8014-DC402FBB9D64}"/>
              </a:ext>
            </a:extLst>
          </p:cNvPr>
          <p:cNvSpPr>
            <a:spLocks noGrp="1"/>
          </p:cNvSpPr>
          <p:nvPr>
            <p:ph type="title"/>
          </p:nvPr>
        </p:nvSpPr>
        <p:spPr>
          <a:xfrm>
            <a:off x="491338" y="430354"/>
            <a:ext cx="11072517" cy="659862"/>
          </a:xfrm>
          <a:solidFill>
            <a:schemeClr val="accent1">
              <a:lumMod val="20000"/>
              <a:lumOff val="80000"/>
            </a:schemeClr>
          </a:solidFill>
        </p:spPr>
        <p:txBody>
          <a:bodyPr/>
          <a:lstStyle/>
          <a:p>
            <a:pPr algn="ctr"/>
            <a:r>
              <a:rPr lang="en-US" dirty="0" smtClean="0"/>
              <a:t>Exploratory Data Analysis</a:t>
            </a:r>
            <a:endParaRPr lang="en-US" dirty="0"/>
          </a:p>
        </p:txBody>
      </p:sp>
      <p:sp>
        <p:nvSpPr>
          <p:cNvPr id="5" name="Slide Number Placeholder 4">
            <a:extLst>
              <a:ext uri="{FF2B5EF4-FFF2-40B4-BE49-F238E27FC236}">
                <a16:creationId xmlns:a16="http://schemas.microsoft.com/office/drawing/2014/main" id="{21D362E9-B028-4BC2-9E59-F6361A3414BD}"/>
              </a:ext>
            </a:extLst>
          </p:cNvPr>
          <p:cNvSpPr>
            <a:spLocks noGrp="1"/>
          </p:cNvSpPr>
          <p:nvPr>
            <p:ph type="sldNum" sz="quarter" idx="11"/>
          </p:nvPr>
        </p:nvSpPr>
        <p:spPr>
          <a:xfrm>
            <a:off x="6091084" y="6554408"/>
            <a:ext cx="6100915" cy="274320"/>
          </a:xfrm>
        </p:spPr>
        <p:txBody>
          <a:bodyPr/>
          <a:lstStyle/>
          <a:p>
            <a:fld id="{E8562E48-ACC9-4670-96C1-5C78BC47E019}" type="slidenum">
              <a:rPr lang="en-US" smtClean="0"/>
              <a:pPr/>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39" y="1294461"/>
            <a:ext cx="5099234" cy="4586032"/>
          </a:xfrm>
          <a:prstGeom prst="rect">
            <a:avLst/>
          </a:prstGeom>
          <a:ln>
            <a:solidFill>
              <a:schemeClr val="accent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0011" t="81013" r="59240"/>
          <a:stretch/>
        </p:blipFill>
        <p:spPr>
          <a:xfrm>
            <a:off x="6238754" y="1294461"/>
            <a:ext cx="5325101" cy="4586032"/>
          </a:xfrm>
          <a:prstGeom prst="rect">
            <a:avLst/>
          </a:prstGeom>
          <a:ln>
            <a:solidFill>
              <a:schemeClr val="accent1"/>
            </a:solidFill>
          </a:ln>
        </p:spPr>
      </p:pic>
      <p:sp>
        <p:nvSpPr>
          <p:cNvPr id="15" name="Rectangle 14"/>
          <p:cNvSpPr/>
          <p:nvPr/>
        </p:nvSpPr>
        <p:spPr>
          <a:xfrm>
            <a:off x="491338" y="6042309"/>
            <a:ext cx="5099236" cy="381640"/>
          </a:xfrm>
          <a:prstGeom prst="rect">
            <a:avLst/>
          </a:prstGeom>
        </p:spPr>
        <p:txBody>
          <a:bodyPr wrap="square">
            <a:spAutoFit/>
          </a:bodyPr>
          <a:lstStyle/>
          <a:p>
            <a:pPr algn="ctr"/>
            <a:r>
              <a:rPr lang="en-US" dirty="0" smtClean="0"/>
              <a:t>Fig. Co-relation Matrix</a:t>
            </a:r>
            <a:endParaRPr lang="en-IN" dirty="0"/>
          </a:p>
        </p:txBody>
      </p:sp>
      <p:sp>
        <p:nvSpPr>
          <p:cNvPr id="21"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0" y="6554408"/>
            <a:ext cx="7381875" cy="274320"/>
          </a:xfrm>
        </p:spPr>
        <p:txBody>
          <a:bodyPr/>
          <a:lstStyle/>
          <a:p>
            <a:r>
              <a:rPr lang="en-US" dirty="0">
                <a:solidFill>
                  <a:schemeClr val="tx1"/>
                </a:solidFill>
              </a:rPr>
              <a:t>Ultimate Tensile Strength (UTS) Prediction of Austenitic Steel using machine learning</a:t>
            </a:r>
          </a:p>
        </p:txBody>
      </p:sp>
      <p:sp>
        <p:nvSpPr>
          <p:cNvPr id="22" name="Rectangle 21"/>
          <p:cNvSpPr/>
          <p:nvPr/>
        </p:nvSpPr>
        <p:spPr>
          <a:xfrm>
            <a:off x="6351686" y="6042309"/>
            <a:ext cx="5099236" cy="381640"/>
          </a:xfrm>
          <a:prstGeom prst="rect">
            <a:avLst/>
          </a:prstGeom>
        </p:spPr>
        <p:txBody>
          <a:bodyPr wrap="square">
            <a:spAutoFit/>
          </a:bodyPr>
          <a:lstStyle/>
          <a:p>
            <a:pPr algn="ctr"/>
            <a:r>
              <a:rPr lang="en-US" dirty="0" smtClean="0"/>
              <a:t>Fig. Histogram of Target Column</a:t>
            </a:r>
            <a:endParaRPr lang="en-IN" dirty="0"/>
          </a:p>
        </p:txBody>
      </p:sp>
    </p:spTree>
    <p:extLst>
      <p:ext uri="{BB962C8B-B14F-4D97-AF65-F5344CB8AC3E}">
        <p14:creationId xmlns:p14="http://schemas.microsoft.com/office/powerpoint/2010/main" val="1438266843"/>
      </p:ext>
    </p:extLst>
  </p:cSld>
  <p:clrMapOvr>
    <a:masterClrMapping/>
  </p:clrMapOvr>
  <mc:AlternateContent xmlns:mc="http://schemas.openxmlformats.org/markup-compatibility/2006" xmlns:p14="http://schemas.microsoft.com/office/powerpoint/2010/main">
    <mc:Choice Requires="p14">
      <p:transition spd="slow" p14:dur="2000" advTm="13740"/>
    </mc:Choice>
    <mc:Fallback xmlns="">
      <p:transition spd="slow" advTm="1374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8696</TotalTime>
  <Words>1267</Words>
  <Application>Microsoft Office PowerPoint</Application>
  <PresentationFormat>Widescreen</PresentationFormat>
  <Paragraphs>296</Paragraphs>
  <Slides>20</Slides>
  <Notes>10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Times New Roman</vt:lpstr>
      <vt:lpstr>CMU Serif</vt:lpstr>
      <vt:lpstr>Arial</vt:lpstr>
      <vt:lpstr>Office Theme</vt:lpstr>
      <vt:lpstr>Ultimate Tensile Strength (UTS) Prediction of Austenitic steel using Machine Learning </vt:lpstr>
      <vt:lpstr>PowerPoint Presentation</vt:lpstr>
      <vt:lpstr>1. INTRODUCTION</vt:lpstr>
      <vt:lpstr>Problem Understanding</vt:lpstr>
      <vt:lpstr>Objective</vt:lpstr>
      <vt:lpstr>2. DATA UNDERSTANDING</vt:lpstr>
      <vt:lpstr>Features</vt:lpstr>
      <vt:lpstr>Data Wrangling</vt:lpstr>
      <vt:lpstr>Exploratory Data Analysis</vt:lpstr>
      <vt:lpstr>3. DATA PREPARATION</vt:lpstr>
      <vt:lpstr>4. MODELING</vt:lpstr>
      <vt:lpstr>Modeling Pipeline</vt:lpstr>
      <vt:lpstr>5. EVALUATION </vt:lpstr>
      <vt:lpstr>Hyper Parameter Tuning</vt:lpstr>
      <vt:lpstr>Model Accuracy with and without Outlier</vt:lpstr>
      <vt:lpstr>6. Result and Conclusion</vt:lpstr>
      <vt:lpstr>7. Model Deployment using AWS</vt:lpstr>
      <vt:lpstr>8. Challenges Faced</vt:lpstr>
      <vt:lpstr>9. Business 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Surya Teja Maddikonda</dc:creator>
  <cp:lastModifiedBy>Vaibhav A. Ghorpade</cp:lastModifiedBy>
  <cp:revision>344</cp:revision>
  <dcterms:created xsi:type="dcterms:W3CDTF">2018-03-29T15:21:37Z</dcterms:created>
  <dcterms:modified xsi:type="dcterms:W3CDTF">2023-06-13T13:59:30Z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https://d.docs.live.net/7aa04e65195745bd/DM PPT.pptx</vt:lpwstr>
  </property>
</Properties>
</file>